
<file path=[Content_Types].xml><?xml version="1.0" encoding="utf-8"?>
<Types xmlns="http://schemas.openxmlformats.org/package/2006/content-types">
  <Default Extension="jpeg" ContentType="image/jpe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5.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6.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9" r:id="rId4"/>
  </p:sldMasterIdLst>
  <p:notesMasterIdLst>
    <p:notesMasterId r:id="rId26"/>
  </p:notesMasterIdLst>
  <p:sldIdLst>
    <p:sldId id="256" r:id="rId5"/>
    <p:sldId id="257" r:id="rId6"/>
    <p:sldId id="279" r:id="rId7"/>
    <p:sldId id="260" r:id="rId8"/>
    <p:sldId id="258" r:id="rId9"/>
    <p:sldId id="259" r:id="rId10"/>
    <p:sldId id="261" r:id="rId11"/>
    <p:sldId id="262" r:id="rId12"/>
    <p:sldId id="275" r:id="rId13"/>
    <p:sldId id="264" r:id="rId14"/>
    <p:sldId id="266" r:id="rId15"/>
    <p:sldId id="267" r:id="rId16"/>
    <p:sldId id="278" r:id="rId17"/>
    <p:sldId id="269" r:id="rId18"/>
    <p:sldId id="277" r:id="rId19"/>
    <p:sldId id="270" r:id="rId20"/>
    <p:sldId id="271" r:id="rId21"/>
    <p:sldId id="272" r:id="rId22"/>
    <p:sldId id="273" r:id="rId23"/>
    <p:sldId id="274" r:id="rId24"/>
    <p:sldId id="276"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9900FF"/>
    <a:srgbClr val="00646B"/>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FD3DE6-CDCA-4659-B782-FD7EA268B41D}" v="213" dt="2025-02-24T20:14:02.8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ane ARMENTANO" userId="82da485a-0903-4578-949b-0d3bcffe0dd6" providerId="ADAL" clId="{6EFD3DE6-CDCA-4659-B782-FD7EA268B41D}"/>
    <pc:docChg chg="undo custSel modSld">
      <pc:chgData name="Diane ARMENTANO" userId="82da485a-0903-4578-949b-0d3bcffe0dd6" providerId="ADAL" clId="{6EFD3DE6-CDCA-4659-B782-FD7EA268B41D}" dt="2025-02-24T20:14:02.842" v="783"/>
      <pc:docMkLst>
        <pc:docMk/>
      </pc:docMkLst>
      <pc:sldChg chg="modSp mod">
        <pc:chgData name="Diane ARMENTANO" userId="82da485a-0903-4578-949b-0d3bcffe0dd6" providerId="ADAL" clId="{6EFD3DE6-CDCA-4659-B782-FD7EA268B41D}" dt="2025-02-24T08:20:01.782" v="1" actId="20577"/>
        <pc:sldMkLst>
          <pc:docMk/>
          <pc:sldMk cId="2078945590" sldId="256"/>
        </pc:sldMkLst>
        <pc:spChg chg="mod">
          <ac:chgData name="Diane ARMENTANO" userId="82da485a-0903-4578-949b-0d3bcffe0dd6" providerId="ADAL" clId="{6EFD3DE6-CDCA-4659-B782-FD7EA268B41D}" dt="2025-02-24T08:20:01.782" v="1" actId="20577"/>
          <ac:spMkLst>
            <pc:docMk/>
            <pc:sldMk cId="2078945590" sldId="256"/>
            <ac:spMk id="3" creationId="{785AD175-F410-49D7-A241-7FDB9D6DBA98}"/>
          </ac:spMkLst>
        </pc:spChg>
      </pc:sldChg>
      <pc:sldChg chg="modSp mod">
        <pc:chgData name="Diane ARMENTANO" userId="82da485a-0903-4578-949b-0d3bcffe0dd6" providerId="ADAL" clId="{6EFD3DE6-CDCA-4659-B782-FD7EA268B41D}" dt="2025-02-24T13:07:52.933" v="366" actId="20577"/>
        <pc:sldMkLst>
          <pc:docMk/>
          <pc:sldMk cId="3092165595" sldId="257"/>
        </pc:sldMkLst>
        <pc:spChg chg="mod">
          <ac:chgData name="Diane ARMENTANO" userId="82da485a-0903-4578-949b-0d3bcffe0dd6" providerId="ADAL" clId="{6EFD3DE6-CDCA-4659-B782-FD7EA268B41D}" dt="2025-02-24T13:07:52.933" v="366" actId="20577"/>
          <ac:spMkLst>
            <pc:docMk/>
            <pc:sldMk cId="3092165595" sldId="257"/>
            <ac:spMk id="3" creationId="{7BE442C0-82EB-4BF3-B3BB-506A433B2FC6}"/>
          </ac:spMkLst>
        </pc:spChg>
      </pc:sldChg>
      <pc:sldChg chg="addSp delSp modSp mod">
        <pc:chgData name="Diane ARMENTANO" userId="82da485a-0903-4578-949b-0d3bcffe0dd6" providerId="ADAL" clId="{6EFD3DE6-CDCA-4659-B782-FD7EA268B41D}" dt="2025-02-24T20:14:02.842" v="783"/>
        <pc:sldMkLst>
          <pc:docMk/>
          <pc:sldMk cId="3687596818" sldId="258"/>
        </pc:sldMkLst>
        <pc:graphicFrameChg chg="add mod">
          <ac:chgData name="Diane ARMENTANO" userId="82da485a-0903-4578-949b-0d3bcffe0dd6" providerId="ADAL" clId="{6EFD3DE6-CDCA-4659-B782-FD7EA268B41D}" dt="2025-02-24T20:14:02.842" v="783"/>
          <ac:graphicFrameMkLst>
            <pc:docMk/>
            <pc:sldMk cId="3687596818" sldId="258"/>
            <ac:graphicFrameMk id="2" creationId="{C1102B89-5CB9-4581-BA19-4A8F387A821C}"/>
          </ac:graphicFrameMkLst>
        </pc:graphicFrameChg>
        <pc:graphicFrameChg chg="del">
          <ac:chgData name="Diane ARMENTANO" userId="82da485a-0903-4578-949b-0d3bcffe0dd6" providerId="ADAL" clId="{6EFD3DE6-CDCA-4659-B782-FD7EA268B41D}" dt="2025-02-24T09:45:24.553" v="40" actId="478"/>
          <ac:graphicFrameMkLst>
            <pc:docMk/>
            <pc:sldMk cId="3687596818" sldId="258"/>
            <ac:graphicFrameMk id="3" creationId="{8652EBAD-BC22-4B6D-9D09-A2F9BED849B4}"/>
          </ac:graphicFrameMkLst>
        </pc:graphicFrameChg>
      </pc:sldChg>
      <pc:sldChg chg="addSp delSp modSp mod">
        <pc:chgData name="Diane ARMENTANO" userId="82da485a-0903-4578-949b-0d3bcffe0dd6" providerId="ADAL" clId="{6EFD3DE6-CDCA-4659-B782-FD7EA268B41D}" dt="2025-02-24T10:13:17.192" v="131"/>
        <pc:sldMkLst>
          <pc:docMk/>
          <pc:sldMk cId="1633144705" sldId="259"/>
        </pc:sldMkLst>
        <pc:graphicFrameChg chg="del">
          <ac:chgData name="Diane ARMENTANO" userId="82da485a-0903-4578-949b-0d3bcffe0dd6" providerId="ADAL" clId="{6EFD3DE6-CDCA-4659-B782-FD7EA268B41D}" dt="2025-02-24T10:07:55.238" v="82" actId="478"/>
          <ac:graphicFrameMkLst>
            <pc:docMk/>
            <pc:sldMk cId="1633144705" sldId="259"/>
            <ac:graphicFrameMk id="2" creationId="{0EE9A616-EE5E-4665-A85E-FE85323C1B6A}"/>
          </ac:graphicFrameMkLst>
        </pc:graphicFrameChg>
        <pc:graphicFrameChg chg="add mod">
          <ac:chgData name="Diane ARMENTANO" userId="82da485a-0903-4578-949b-0d3bcffe0dd6" providerId="ADAL" clId="{6EFD3DE6-CDCA-4659-B782-FD7EA268B41D}" dt="2025-02-24T10:13:17.192" v="131"/>
          <ac:graphicFrameMkLst>
            <pc:docMk/>
            <pc:sldMk cId="1633144705" sldId="259"/>
            <ac:graphicFrameMk id="3" creationId="{BC5A814C-CAA2-4D8D-9361-46F2EA9BB4DB}"/>
          </ac:graphicFrameMkLst>
        </pc:graphicFrameChg>
        <pc:graphicFrameChg chg="del">
          <ac:chgData name="Diane ARMENTANO" userId="82da485a-0903-4578-949b-0d3bcffe0dd6" providerId="ADAL" clId="{6EFD3DE6-CDCA-4659-B782-FD7EA268B41D}" dt="2025-02-24T10:06:37.478" v="65" actId="478"/>
          <ac:graphicFrameMkLst>
            <pc:docMk/>
            <pc:sldMk cId="1633144705" sldId="259"/>
            <ac:graphicFrameMk id="4" creationId="{CE449F75-1C4D-40C5-A37B-AC462C399997}"/>
          </ac:graphicFrameMkLst>
        </pc:graphicFrameChg>
        <pc:graphicFrameChg chg="add mod">
          <ac:chgData name="Diane ARMENTANO" userId="82da485a-0903-4578-949b-0d3bcffe0dd6" providerId="ADAL" clId="{6EFD3DE6-CDCA-4659-B782-FD7EA268B41D}" dt="2025-02-24T10:12:44.666" v="129"/>
          <ac:graphicFrameMkLst>
            <pc:docMk/>
            <pc:sldMk cId="1633144705" sldId="259"/>
            <ac:graphicFrameMk id="5" creationId="{B4CE0015-D5F2-4719-A620-DD0714920690}"/>
          </ac:graphicFrameMkLst>
        </pc:graphicFrameChg>
      </pc:sldChg>
      <pc:sldChg chg="addSp delSp modSp mod modNotesTx">
        <pc:chgData name="Diane ARMENTANO" userId="82da485a-0903-4578-949b-0d3bcffe0dd6" providerId="ADAL" clId="{6EFD3DE6-CDCA-4659-B782-FD7EA268B41D}" dt="2025-02-24T11:09:14.578" v="211" actId="20577"/>
        <pc:sldMkLst>
          <pc:docMk/>
          <pc:sldMk cId="3377324822" sldId="261"/>
        </pc:sldMkLst>
        <pc:spChg chg="mod">
          <ac:chgData name="Diane ARMENTANO" userId="82da485a-0903-4578-949b-0d3bcffe0dd6" providerId="ADAL" clId="{6EFD3DE6-CDCA-4659-B782-FD7EA268B41D}" dt="2025-02-24T11:09:14.578" v="211" actId="20577"/>
          <ac:spMkLst>
            <pc:docMk/>
            <pc:sldMk cId="3377324822" sldId="261"/>
            <ac:spMk id="5" creationId="{4402199C-6F95-4FB6-8ED4-5B62F79AF9D1}"/>
          </ac:spMkLst>
        </pc:spChg>
        <pc:graphicFrameChg chg="add mod">
          <ac:chgData name="Diane ARMENTANO" userId="82da485a-0903-4578-949b-0d3bcffe0dd6" providerId="ADAL" clId="{6EFD3DE6-CDCA-4659-B782-FD7EA268B41D}" dt="2025-02-24T10:18:44.030" v="147"/>
          <ac:graphicFrameMkLst>
            <pc:docMk/>
            <pc:sldMk cId="3377324822" sldId="261"/>
            <ac:graphicFrameMk id="3" creationId="{D6BB564B-DFB7-4AF3-BC07-1E13FE5D51DB}"/>
          </ac:graphicFrameMkLst>
        </pc:graphicFrameChg>
        <pc:graphicFrameChg chg="del">
          <ac:chgData name="Diane ARMENTANO" userId="82da485a-0903-4578-949b-0d3bcffe0dd6" providerId="ADAL" clId="{6EFD3DE6-CDCA-4659-B782-FD7EA268B41D}" dt="2025-02-24T10:17:51.742" v="137" actId="478"/>
          <ac:graphicFrameMkLst>
            <pc:docMk/>
            <pc:sldMk cId="3377324822" sldId="261"/>
            <ac:graphicFrameMk id="4" creationId="{73F8F05A-166B-4BA7-930F-6FDB990E49B2}"/>
          </ac:graphicFrameMkLst>
        </pc:graphicFrameChg>
      </pc:sldChg>
      <pc:sldChg chg="addSp delSp modSp mod">
        <pc:chgData name="Diane ARMENTANO" userId="82da485a-0903-4578-949b-0d3bcffe0dd6" providerId="ADAL" clId="{6EFD3DE6-CDCA-4659-B782-FD7EA268B41D}" dt="2025-02-24T11:27:23.872" v="334" actId="1076"/>
        <pc:sldMkLst>
          <pc:docMk/>
          <pc:sldMk cId="2224408012" sldId="264"/>
        </pc:sldMkLst>
        <pc:graphicFrameChg chg="add mod">
          <ac:chgData name="Diane ARMENTANO" userId="82da485a-0903-4578-949b-0d3bcffe0dd6" providerId="ADAL" clId="{6EFD3DE6-CDCA-4659-B782-FD7EA268B41D}" dt="2025-02-24T11:27:23.872" v="334" actId="1076"/>
          <ac:graphicFrameMkLst>
            <pc:docMk/>
            <pc:sldMk cId="2224408012" sldId="264"/>
            <ac:graphicFrameMk id="2" creationId="{3C68CA35-EE0D-407A-B9CE-C4586A7E57B2}"/>
          </ac:graphicFrameMkLst>
        </pc:graphicFrameChg>
        <pc:graphicFrameChg chg="del">
          <ac:chgData name="Diane ARMENTANO" userId="82da485a-0903-4578-949b-0d3bcffe0dd6" providerId="ADAL" clId="{6EFD3DE6-CDCA-4659-B782-FD7EA268B41D}" dt="2025-02-24T11:26:22.717" v="322" actId="478"/>
          <ac:graphicFrameMkLst>
            <pc:docMk/>
            <pc:sldMk cId="2224408012" sldId="264"/>
            <ac:graphicFrameMk id="5" creationId="{DD068853-765F-4FED-9EF2-1181566C0FA9}"/>
          </ac:graphicFrameMkLst>
        </pc:graphicFrameChg>
      </pc:sldChg>
      <pc:sldChg chg="addSp delSp modSp mod">
        <pc:chgData name="Diane ARMENTANO" userId="82da485a-0903-4578-949b-0d3bcffe0dd6" providerId="ADAL" clId="{6EFD3DE6-CDCA-4659-B782-FD7EA268B41D}" dt="2025-02-24T12:37:16.297" v="364"/>
        <pc:sldMkLst>
          <pc:docMk/>
          <pc:sldMk cId="1399792276" sldId="266"/>
        </pc:sldMkLst>
        <pc:graphicFrameChg chg="add mod">
          <ac:chgData name="Diane ARMENTANO" userId="82da485a-0903-4578-949b-0d3bcffe0dd6" providerId="ADAL" clId="{6EFD3DE6-CDCA-4659-B782-FD7EA268B41D}" dt="2025-02-24T12:34:50.754" v="344" actId="255"/>
          <ac:graphicFrameMkLst>
            <pc:docMk/>
            <pc:sldMk cId="1399792276" sldId="266"/>
            <ac:graphicFrameMk id="2" creationId="{C4FC2958-B9EA-400A-87AA-7AAE553B039F}"/>
          </ac:graphicFrameMkLst>
        </pc:graphicFrameChg>
        <pc:graphicFrameChg chg="del">
          <ac:chgData name="Diane ARMENTANO" userId="82da485a-0903-4578-949b-0d3bcffe0dd6" providerId="ADAL" clId="{6EFD3DE6-CDCA-4659-B782-FD7EA268B41D}" dt="2025-02-24T12:34:15.063" v="335" actId="478"/>
          <ac:graphicFrameMkLst>
            <pc:docMk/>
            <pc:sldMk cId="1399792276" sldId="266"/>
            <ac:graphicFrameMk id="3" creationId="{BAC67375-AE23-4F74-9CA9-7DFE90E26D20}"/>
          </ac:graphicFrameMkLst>
        </pc:graphicFrameChg>
        <pc:graphicFrameChg chg="del">
          <ac:chgData name="Diane ARMENTANO" userId="82da485a-0903-4578-949b-0d3bcffe0dd6" providerId="ADAL" clId="{6EFD3DE6-CDCA-4659-B782-FD7EA268B41D}" dt="2025-02-24T12:35:13.566" v="345" actId="478"/>
          <ac:graphicFrameMkLst>
            <pc:docMk/>
            <pc:sldMk cId="1399792276" sldId="266"/>
            <ac:graphicFrameMk id="5" creationId="{765FC7A4-5ED8-440C-AA30-D26327427287}"/>
          </ac:graphicFrameMkLst>
        </pc:graphicFrameChg>
        <pc:graphicFrameChg chg="add mod">
          <ac:chgData name="Diane ARMENTANO" userId="82da485a-0903-4578-949b-0d3bcffe0dd6" providerId="ADAL" clId="{6EFD3DE6-CDCA-4659-B782-FD7EA268B41D}" dt="2025-02-24T12:36:00.939" v="354" actId="14100"/>
          <ac:graphicFrameMkLst>
            <pc:docMk/>
            <pc:sldMk cId="1399792276" sldId="266"/>
            <ac:graphicFrameMk id="6" creationId="{B0FCE658-77E8-42AB-A0B2-6C00F6BA7886}"/>
          </ac:graphicFrameMkLst>
        </pc:graphicFrameChg>
        <pc:graphicFrameChg chg="add mod">
          <ac:chgData name="Diane ARMENTANO" userId="82da485a-0903-4578-949b-0d3bcffe0dd6" providerId="ADAL" clId="{6EFD3DE6-CDCA-4659-B782-FD7EA268B41D}" dt="2025-02-24T12:37:16.297" v="364"/>
          <ac:graphicFrameMkLst>
            <pc:docMk/>
            <pc:sldMk cId="1399792276" sldId="266"/>
            <ac:graphicFrameMk id="7" creationId="{1BAE202F-FB25-4B1C-AE6F-62B418F3EF40}"/>
          </ac:graphicFrameMkLst>
        </pc:graphicFrameChg>
        <pc:graphicFrameChg chg="del">
          <ac:chgData name="Diane ARMENTANO" userId="82da485a-0903-4578-949b-0d3bcffe0dd6" providerId="ADAL" clId="{6EFD3DE6-CDCA-4659-B782-FD7EA268B41D}" dt="2025-02-24T12:36:13.686" v="355" actId="478"/>
          <ac:graphicFrameMkLst>
            <pc:docMk/>
            <pc:sldMk cId="1399792276" sldId="266"/>
            <ac:graphicFrameMk id="9" creationId="{0881B2A4-199F-4990-84A6-E07B782386BA}"/>
          </ac:graphicFrameMkLst>
        </pc:graphicFrameChg>
      </pc:sldChg>
      <pc:sldChg chg="addSp delSp modSp mod">
        <pc:chgData name="Diane ARMENTANO" userId="82da485a-0903-4578-949b-0d3bcffe0dd6" providerId="ADAL" clId="{6EFD3DE6-CDCA-4659-B782-FD7EA268B41D}" dt="2025-02-24T13:18:16.361" v="396"/>
        <pc:sldMkLst>
          <pc:docMk/>
          <pc:sldMk cId="2469506195" sldId="269"/>
        </pc:sldMkLst>
        <pc:graphicFrameChg chg="add mod">
          <ac:chgData name="Diane ARMENTANO" userId="82da485a-0903-4578-949b-0d3bcffe0dd6" providerId="ADAL" clId="{6EFD3DE6-CDCA-4659-B782-FD7EA268B41D}" dt="2025-02-24T13:18:16.361" v="396"/>
          <ac:graphicFrameMkLst>
            <pc:docMk/>
            <pc:sldMk cId="2469506195" sldId="269"/>
            <ac:graphicFrameMk id="2" creationId="{3FA18009-479D-4032-A7BE-304041125EA2}"/>
          </ac:graphicFrameMkLst>
        </pc:graphicFrameChg>
        <pc:graphicFrameChg chg="del">
          <ac:chgData name="Diane ARMENTANO" userId="82da485a-0903-4578-949b-0d3bcffe0dd6" providerId="ADAL" clId="{6EFD3DE6-CDCA-4659-B782-FD7EA268B41D}" dt="2025-02-24T13:16:55.035" v="381" actId="478"/>
          <ac:graphicFrameMkLst>
            <pc:docMk/>
            <pc:sldMk cId="2469506195" sldId="269"/>
            <ac:graphicFrameMk id="3" creationId="{60615B73-0720-4B05-9DB4-0C3476A5340A}"/>
          </ac:graphicFrameMkLst>
        </pc:graphicFrameChg>
      </pc:sldChg>
      <pc:sldChg chg="addSp delSp modSp mod">
        <pc:chgData name="Diane ARMENTANO" userId="82da485a-0903-4578-949b-0d3bcffe0dd6" providerId="ADAL" clId="{6EFD3DE6-CDCA-4659-B782-FD7EA268B41D}" dt="2025-02-24T13:35:15.307" v="435"/>
        <pc:sldMkLst>
          <pc:docMk/>
          <pc:sldMk cId="760653739" sldId="270"/>
        </pc:sldMkLst>
        <pc:spChg chg="mod">
          <ac:chgData name="Diane ARMENTANO" userId="82da485a-0903-4578-949b-0d3bcffe0dd6" providerId="ADAL" clId="{6EFD3DE6-CDCA-4659-B782-FD7EA268B41D}" dt="2025-02-24T13:32:54.596" v="410" actId="255"/>
          <ac:spMkLst>
            <pc:docMk/>
            <pc:sldMk cId="760653739" sldId="270"/>
            <ac:spMk id="4" creationId="{5D972581-16AA-40F9-A564-66DFB321B119}"/>
          </ac:spMkLst>
        </pc:spChg>
        <pc:spChg chg="del">
          <ac:chgData name="Diane ARMENTANO" userId="82da485a-0903-4578-949b-0d3bcffe0dd6" providerId="ADAL" clId="{6EFD3DE6-CDCA-4659-B782-FD7EA268B41D}" dt="2025-02-24T13:32:44.092" v="409" actId="26606"/>
          <ac:spMkLst>
            <pc:docMk/>
            <pc:sldMk cId="760653739" sldId="270"/>
            <ac:spMk id="24" creationId="{3A8EC506-B1DA-46A1-B44D-774E68468E13}"/>
          </ac:spMkLst>
        </pc:spChg>
        <pc:spChg chg="del">
          <ac:chgData name="Diane ARMENTANO" userId="82da485a-0903-4578-949b-0d3bcffe0dd6" providerId="ADAL" clId="{6EFD3DE6-CDCA-4659-B782-FD7EA268B41D}" dt="2025-02-24T13:32:44.092" v="409" actId="26606"/>
          <ac:spMkLst>
            <pc:docMk/>
            <pc:sldMk cId="760653739" sldId="270"/>
            <ac:spMk id="26" creationId="{BFF30785-305E-45D7-984F-5AA93D3CA561}"/>
          </ac:spMkLst>
        </pc:spChg>
        <pc:spChg chg="del">
          <ac:chgData name="Diane ARMENTANO" userId="82da485a-0903-4578-949b-0d3bcffe0dd6" providerId="ADAL" clId="{6EFD3DE6-CDCA-4659-B782-FD7EA268B41D}" dt="2025-02-24T13:32:44.092" v="409" actId="26606"/>
          <ac:spMkLst>
            <pc:docMk/>
            <pc:sldMk cId="760653739" sldId="270"/>
            <ac:spMk id="30" creationId="{CA73784B-AC76-4BAD-93AF-C72D0EDFD715}"/>
          </ac:spMkLst>
        </pc:spChg>
        <pc:spChg chg="add">
          <ac:chgData name="Diane ARMENTANO" userId="82da485a-0903-4578-949b-0d3bcffe0dd6" providerId="ADAL" clId="{6EFD3DE6-CDCA-4659-B782-FD7EA268B41D}" dt="2025-02-24T13:32:44.092" v="409" actId="26606"/>
          <ac:spMkLst>
            <pc:docMk/>
            <pc:sldMk cId="760653739" sldId="270"/>
            <ac:spMk id="37" creationId="{3A8EC506-B1DA-46A1-B44D-774E68468E13}"/>
          </ac:spMkLst>
        </pc:spChg>
        <pc:spChg chg="add">
          <ac:chgData name="Diane ARMENTANO" userId="82da485a-0903-4578-949b-0d3bcffe0dd6" providerId="ADAL" clId="{6EFD3DE6-CDCA-4659-B782-FD7EA268B41D}" dt="2025-02-24T13:32:44.092" v="409" actId="26606"/>
          <ac:spMkLst>
            <pc:docMk/>
            <pc:sldMk cId="760653739" sldId="270"/>
            <ac:spMk id="39" creationId="{BFF30785-305E-45D7-984F-5AA93D3CA561}"/>
          </ac:spMkLst>
        </pc:spChg>
        <pc:spChg chg="add">
          <ac:chgData name="Diane ARMENTANO" userId="82da485a-0903-4578-949b-0d3bcffe0dd6" providerId="ADAL" clId="{6EFD3DE6-CDCA-4659-B782-FD7EA268B41D}" dt="2025-02-24T13:32:44.092" v="409" actId="26606"/>
          <ac:spMkLst>
            <pc:docMk/>
            <pc:sldMk cId="760653739" sldId="270"/>
            <ac:spMk id="43" creationId="{286BE877-8405-42B2-A8E4-BF4224E015EF}"/>
          </ac:spMkLst>
        </pc:spChg>
        <pc:spChg chg="add">
          <ac:chgData name="Diane ARMENTANO" userId="82da485a-0903-4578-949b-0d3bcffe0dd6" providerId="ADAL" clId="{6EFD3DE6-CDCA-4659-B782-FD7EA268B41D}" dt="2025-02-24T13:32:44.092" v="409" actId="26606"/>
          <ac:spMkLst>
            <pc:docMk/>
            <pc:sldMk cId="760653739" sldId="270"/>
            <ac:spMk id="45" creationId="{4F4916F3-5270-48BF-8D54-7990F611BF30}"/>
          </ac:spMkLst>
        </pc:spChg>
        <pc:graphicFrameChg chg="add mod">
          <ac:chgData name="Diane ARMENTANO" userId="82da485a-0903-4578-949b-0d3bcffe0dd6" providerId="ADAL" clId="{6EFD3DE6-CDCA-4659-B782-FD7EA268B41D}" dt="2025-02-24T13:35:15.307" v="435"/>
          <ac:graphicFrameMkLst>
            <pc:docMk/>
            <pc:sldMk cId="760653739" sldId="270"/>
            <ac:graphicFrameMk id="2" creationId="{4E54E9C7-406C-4446-B1B3-6FDBDCC0C4F9}"/>
          </ac:graphicFrameMkLst>
        </pc:graphicFrameChg>
        <pc:graphicFrameChg chg="del">
          <ac:chgData name="Diane ARMENTANO" userId="82da485a-0903-4578-949b-0d3bcffe0dd6" providerId="ADAL" clId="{6EFD3DE6-CDCA-4659-B782-FD7EA268B41D}" dt="2025-02-24T13:32:10.580" v="406" actId="478"/>
          <ac:graphicFrameMkLst>
            <pc:docMk/>
            <pc:sldMk cId="760653739" sldId="270"/>
            <ac:graphicFrameMk id="3" creationId="{96A1C993-7869-48A5-AD9E-073C2944457E}"/>
          </ac:graphicFrameMkLst>
        </pc:graphicFrameChg>
        <pc:cxnChg chg="del">
          <ac:chgData name="Diane ARMENTANO" userId="82da485a-0903-4578-949b-0d3bcffe0dd6" providerId="ADAL" clId="{6EFD3DE6-CDCA-4659-B782-FD7EA268B41D}" dt="2025-02-24T13:32:44.092" v="409" actId="26606"/>
          <ac:cxnSpMkLst>
            <pc:docMk/>
            <pc:sldMk cId="760653739" sldId="270"/>
            <ac:cxnSpMk id="32" creationId="{811DCF04-0C7C-44FC-8246-FC8D736B1A71}"/>
          </ac:cxnSpMkLst>
        </pc:cxnChg>
      </pc:sldChg>
      <pc:sldChg chg="modSp mod">
        <pc:chgData name="Diane ARMENTANO" userId="82da485a-0903-4578-949b-0d3bcffe0dd6" providerId="ADAL" clId="{6EFD3DE6-CDCA-4659-B782-FD7EA268B41D}" dt="2025-02-24T13:44:46.133" v="467" actId="20577"/>
        <pc:sldMkLst>
          <pc:docMk/>
          <pc:sldMk cId="1089936910" sldId="271"/>
        </pc:sldMkLst>
        <pc:spChg chg="mod">
          <ac:chgData name="Diane ARMENTANO" userId="82da485a-0903-4578-949b-0d3bcffe0dd6" providerId="ADAL" clId="{6EFD3DE6-CDCA-4659-B782-FD7EA268B41D}" dt="2025-02-24T13:44:46.133" v="467" actId="20577"/>
          <ac:spMkLst>
            <pc:docMk/>
            <pc:sldMk cId="1089936910" sldId="271"/>
            <ac:spMk id="10" creationId="{7593B4A8-0D59-499B-96E6-06D06953941F}"/>
          </ac:spMkLst>
        </pc:spChg>
      </pc:sldChg>
      <pc:sldChg chg="addSp delSp modSp mod">
        <pc:chgData name="Diane ARMENTANO" userId="82da485a-0903-4578-949b-0d3bcffe0dd6" providerId="ADAL" clId="{6EFD3DE6-CDCA-4659-B782-FD7EA268B41D}" dt="2025-02-24T19:51:16.808" v="565" actId="255"/>
        <pc:sldMkLst>
          <pc:docMk/>
          <pc:sldMk cId="1587219884" sldId="273"/>
        </pc:sldMkLst>
        <pc:spChg chg="mod">
          <ac:chgData name="Diane ARMENTANO" userId="82da485a-0903-4578-949b-0d3bcffe0dd6" providerId="ADAL" clId="{6EFD3DE6-CDCA-4659-B782-FD7EA268B41D}" dt="2025-02-24T19:51:16.808" v="565" actId="255"/>
          <ac:spMkLst>
            <pc:docMk/>
            <pc:sldMk cId="1587219884" sldId="273"/>
            <ac:spMk id="2" creationId="{6FEA4366-8A96-4AD7-AF0B-C41B0A8A75CF}"/>
          </ac:spMkLst>
        </pc:spChg>
        <pc:spChg chg="mod">
          <ac:chgData name="Diane ARMENTANO" userId="82da485a-0903-4578-949b-0d3bcffe0dd6" providerId="ADAL" clId="{6EFD3DE6-CDCA-4659-B782-FD7EA268B41D}" dt="2025-02-24T19:51:16.808" v="565" actId="255"/>
          <ac:spMkLst>
            <pc:docMk/>
            <pc:sldMk cId="1587219884" sldId="273"/>
            <ac:spMk id="3" creationId="{B5A1D0C8-842B-4C94-9C5B-E259502EE3F1}"/>
          </ac:spMkLst>
        </pc:spChg>
        <pc:spChg chg="mod">
          <ac:chgData name="Diane ARMENTANO" userId="82da485a-0903-4578-949b-0d3bcffe0dd6" providerId="ADAL" clId="{6EFD3DE6-CDCA-4659-B782-FD7EA268B41D}" dt="2025-02-24T19:50:51.487" v="562" actId="255"/>
          <ac:spMkLst>
            <pc:docMk/>
            <pc:sldMk cId="1587219884" sldId="273"/>
            <ac:spMk id="20" creationId="{7B28DB8F-1C19-4275-9403-54ACA6205627}"/>
          </ac:spMkLst>
        </pc:spChg>
        <pc:spChg chg="mod">
          <ac:chgData name="Diane ARMENTANO" userId="82da485a-0903-4578-949b-0d3bcffe0dd6" providerId="ADAL" clId="{6EFD3DE6-CDCA-4659-B782-FD7EA268B41D}" dt="2025-02-24T19:50:51.487" v="562" actId="255"/>
          <ac:spMkLst>
            <pc:docMk/>
            <pc:sldMk cId="1587219884" sldId="273"/>
            <ac:spMk id="21" creationId="{ABAB1903-44BB-470F-9693-51F14791C37A}"/>
          </ac:spMkLst>
        </pc:spChg>
        <pc:grpChg chg="mod">
          <ac:chgData name="Diane ARMENTANO" userId="82da485a-0903-4578-949b-0d3bcffe0dd6" providerId="ADAL" clId="{6EFD3DE6-CDCA-4659-B782-FD7EA268B41D}" dt="2025-02-24T19:51:14.256" v="564" actId="14100"/>
          <ac:grpSpMkLst>
            <pc:docMk/>
            <pc:sldMk cId="1587219884" sldId="273"/>
            <ac:grpSpMk id="7" creationId="{893C21E7-160B-4ADC-B38D-77E24ABAB041}"/>
          </ac:grpSpMkLst>
        </pc:grpChg>
        <pc:grpChg chg="mod">
          <ac:chgData name="Diane ARMENTANO" userId="82da485a-0903-4578-949b-0d3bcffe0dd6" providerId="ADAL" clId="{6EFD3DE6-CDCA-4659-B782-FD7EA268B41D}" dt="2025-02-24T19:51:10.228" v="563" actId="1076"/>
          <ac:grpSpMkLst>
            <pc:docMk/>
            <pc:sldMk cId="1587219884" sldId="273"/>
            <ac:grpSpMk id="18" creationId="{FD38AB5E-85F6-4F3A-80FF-89F2B0AB82E4}"/>
          </ac:grpSpMkLst>
        </pc:grpChg>
        <pc:graphicFrameChg chg="add mod">
          <ac:chgData name="Diane ARMENTANO" userId="82da485a-0903-4578-949b-0d3bcffe0dd6" providerId="ADAL" clId="{6EFD3DE6-CDCA-4659-B782-FD7EA268B41D}" dt="2025-02-24T19:41:45.246" v="513"/>
          <ac:graphicFrameMkLst>
            <pc:docMk/>
            <pc:sldMk cId="1587219884" sldId="273"/>
            <ac:graphicFrameMk id="6" creationId="{11F480E5-C89D-4DF2-8BD1-F1F26A3B7CA5}"/>
          </ac:graphicFrameMkLst>
        </pc:graphicFrameChg>
        <pc:graphicFrameChg chg="del">
          <ac:chgData name="Diane ARMENTANO" userId="82da485a-0903-4578-949b-0d3bcffe0dd6" providerId="ADAL" clId="{6EFD3DE6-CDCA-4659-B782-FD7EA268B41D}" dt="2025-02-24T19:37:16.283" v="468" actId="478"/>
          <ac:graphicFrameMkLst>
            <pc:docMk/>
            <pc:sldMk cId="1587219884" sldId="273"/>
            <ac:graphicFrameMk id="8" creationId="{0F7A5990-8FBD-4953-9320-041D121430E0}"/>
          </ac:graphicFrameMkLst>
        </pc:graphicFrameChg>
      </pc:sldChg>
      <pc:sldChg chg="modSp mod">
        <pc:chgData name="Diane ARMENTANO" userId="82da485a-0903-4578-949b-0d3bcffe0dd6" providerId="ADAL" clId="{6EFD3DE6-CDCA-4659-B782-FD7EA268B41D}" dt="2025-02-24T19:57:05.222" v="575" actId="20577"/>
        <pc:sldMkLst>
          <pc:docMk/>
          <pc:sldMk cId="2654029815" sldId="274"/>
        </pc:sldMkLst>
        <pc:spChg chg="mod">
          <ac:chgData name="Diane ARMENTANO" userId="82da485a-0903-4578-949b-0d3bcffe0dd6" providerId="ADAL" clId="{6EFD3DE6-CDCA-4659-B782-FD7EA268B41D}" dt="2025-02-24T19:57:05.222" v="575" actId="20577"/>
          <ac:spMkLst>
            <pc:docMk/>
            <pc:sldMk cId="2654029815" sldId="274"/>
            <ac:spMk id="10" creationId="{7593B4A8-0D59-499B-96E6-06D06953941F}"/>
          </ac:spMkLst>
        </pc:spChg>
      </pc:sldChg>
      <pc:sldChg chg="modSp mod">
        <pc:chgData name="Diane ARMENTANO" userId="82da485a-0903-4578-949b-0d3bcffe0dd6" providerId="ADAL" clId="{6EFD3DE6-CDCA-4659-B782-FD7EA268B41D}" dt="2025-02-24T11:17:21.017" v="321" actId="20577"/>
        <pc:sldMkLst>
          <pc:docMk/>
          <pc:sldMk cId="2907425949" sldId="275"/>
        </pc:sldMkLst>
        <pc:spChg chg="mod">
          <ac:chgData name="Diane ARMENTANO" userId="82da485a-0903-4578-949b-0d3bcffe0dd6" providerId="ADAL" clId="{6EFD3DE6-CDCA-4659-B782-FD7EA268B41D}" dt="2025-02-24T11:17:21.017" v="321" actId="20577"/>
          <ac:spMkLst>
            <pc:docMk/>
            <pc:sldMk cId="2907425949" sldId="275"/>
            <ac:spMk id="2" creationId="{74A177D4-8AD0-4CD9-A8B1-8C75123B1FBE}"/>
          </ac:spMkLst>
        </pc:spChg>
      </pc:sldChg>
      <pc:sldChg chg="addSp delSp modSp mod">
        <pc:chgData name="Diane ARMENTANO" userId="82da485a-0903-4578-949b-0d3bcffe0dd6" providerId="ADAL" clId="{6EFD3DE6-CDCA-4659-B782-FD7EA268B41D}" dt="2025-02-24T20:10:10.306" v="763" actId="27636"/>
        <pc:sldMkLst>
          <pc:docMk/>
          <pc:sldMk cId="3575161806" sldId="276"/>
        </pc:sldMkLst>
        <pc:spChg chg="mod">
          <ac:chgData name="Diane ARMENTANO" userId="82da485a-0903-4578-949b-0d3bcffe0dd6" providerId="ADAL" clId="{6EFD3DE6-CDCA-4659-B782-FD7EA268B41D}" dt="2025-02-24T20:10:10.306" v="763" actId="27636"/>
          <ac:spMkLst>
            <pc:docMk/>
            <pc:sldMk cId="3575161806" sldId="276"/>
            <ac:spMk id="9" creationId="{37A1B37E-B5AF-057F-DADA-E1F44E689218}"/>
          </ac:spMkLst>
        </pc:spChg>
        <pc:graphicFrameChg chg="add del mod">
          <ac:chgData name="Diane ARMENTANO" userId="82da485a-0903-4578-949b-0d3bcffe0dd6" providerId="ADAL" clId="{6EFD3DE6-CDCA-4659-B782-FD7EA268B41D}" dt="2025-02-24T20:05:21.904" v="747" actId="478"/>
          <ac:graphicFrameMkLst>
            <pc:docMk/>
            <pc:sldMk cId="3575161806" sldId="276"/>
            <ac:graphicFrameMk id="3" creationId="{0EBFE418-0C95-477E-BB0F-57C4254BDE73}"/>
          </ac:graphicFrameMkLst>
        </pc:graphicFrameChg>
      </pc:sldChg>
      <pc:sldChg chg="addSp delSp modSp mod">
        <pc:chgData name="Diane ARMENTANO" userId="82da485a-0903-4578-949b-0d3bcffe0dd6" providerId="ADAL" clId="{6EFD3DE6-CDCA-4659-B782-FD7EA268B41D}" dt="2025-02-24T13:27:05.088" v="405" actId="255"/>
        <pc:sldMkLst>
          <pc:docMk/>
          <pc:sldMk cId="2030682453" sldId="277"/>
        </pc:sldMkLst>
        <pc:spChg chg="del">
          <ac:chgData name="Diane ARMENTANO" userId="82da485a-0903-4578-949b-0d3bcffe0dd6" providerId="ADAL" clId="{6EFD3DE6-CDCA-4659-B782-FD7EA268B41D}" dt="2025-02-24T13:26:21.613" v="400" actId="26606"/>
          <ac:spMkLst>
            <pc:docMk/>
            <pc:sldMk cId="2030682453" sldId="277"/>
            <ac:spMk id="8" creationId="{C61657BD-3333-446A-A16A-CBDC77C8E559}"/>
          </ac:spMkLst>
        </pc:spChg>
        <pc:spChg chg="del">
          <ac:chgData name="Diane ARMENTANO" userId="82da485a-0903-4578-949b-0d3bcffe0dd6" providerId="ADAL" clId="{6EFD3DE6-CDCA-4659-B782-FD7EA268B41D}" dt="2025-02-24T13:26:21.613" v="400" actId="26606"/>
          <ac:spMkLst>
            <pc:docMk/>
            <pc:sldMk cId="2030682453" sldId="277"/>
            <ac:spMk id="10" creationId="{52CAFF06-4D3A-42A5-8614-B1FA47EA0F6D}"/>
          </ac:spMkLst>
        </pc:spChg>
        <pc:spChg chg="add">
          <ac:chgData name="Diane ARMENTANO" userId="82da485a-0903-4578-949b-0d3bcffe0dd6" providerId="ADAL" clId="{6EFD3DE6-CDCA-4659-B782-FD7EA268B41D}" dt="2025-02-24T13:26:21.613" v="400" actId="26606"/>
          <ac:spMkLst>
            <pc:docMk/>
            <pc:sldMk cId="2030682453" sldId="277"/>
            <ac:spMk id="15" creationId="{C61657BD-3333-446A-A16A-CBDC77C8E559}"/>
          </ac:spMkLst>
        </pc:spChg>
        <pc:spChg chg="add">
          <ac:chgData name="Diane ARMENTANO" userId="82da485a-0903-4578-949b-0d3bcffe0dd6" providerId="ADAL" clId="{6EFD3DE6-CDCA-4659-B782-FD7EA268B41D}" dt="2025-02-24T13:26:21.613" v="400" actId="26606"/>
          <ac:spMkLst>
            <pc:docMk/>
            <pc:sldMk cId="2030682453" sldId="277"/>
            <ac:spMk id="17" creationId="{52CAFF06-4D3A-42A5-8614-B1FA47EA0F6D}"/>
          </ac:spMkLst>
        </pc:spChg>
        <pc:graphicFrameChg chg="add mod">
          <ac:chgData name="Diane ARMENTANO" userId="82da485a-0903-4578-949b-0d3bcffe0dd6" providerId="ADAL" clId="{6EFD3DE6-CDCA-4659-B782-FD7EA268B41D}" dt="2025-02-24T13:27:05.088" v="405" actId="255"/>
          <ac:graphicFrameMkLst>
            <pc:docMk/>
            <pc:sldMk cId="2030682453" sldId="277"/>
            <ac:graphicFrameMk id="2" creationId="{ACD7607B-BA3E-4395-9F81-8F858569F8C2}"/>
          </ac:graphicFrameMkLst>
        </pc:graphicFrameChg>
        <pc:graphicFrameChg chg="del">
          <ac:chgData name="Diane ARMENTANO" userId="82da485a-0903-4578-949b-0d3bcffe0dd6" providerId="ADAL" clId="{6EFD3DE6-CDCA-4659-B782-FD7EA268B41D}" dt="2025-02-24T13:26:03.245" v="397" actId="478"/>
          <ac:graphicFrameMkLst>
            <pc:docMk/>
            <pc:sldMk cId="2030682453" sldId="277"/>
            <ac:graphicFrameMk id="4" creationId="{6BF59D09-C01A-4F40-804D-F32C595023A0}"/>
          </ac:graphicFrameMkLst>
        </pc:graphicFrameChg>
      </pc:sldChg>
      <pc:sldChg chg="modSp">
        <pc:chgData name="Diane ARMENTANO" userId="82da485a-0903-4578-949b-0d3bcffe0dd6" providerId="ADAL" clId="{6EFD3DE6-CDCA-4659-B782-FD7EA268B41D}" dt="2025-02-24T13:16:12.538" v="380" actId="20577"/>
        <pc:sldMkLst>
          <pc:docMk/>
          <pc:sldMk cId="592698127" sldId="278"/>
        </pc:sldMkLst>
        <pc:graphicFrameChg chg="mod">
          <ac:chgData name="Diane ARMENTANO" userId="82da485a-0903-4578-949b-0d3bcffe0dd6" providerId="ADAL" clId="{6EFD3DE6-CDCA-4659-B782-FD7EA268B41D}" dt="2025-02-24T13:16:12.538" v="380" actId="20577"/>
          <ac:graphicFrameMkLst>
            <pc:docMk/>
            <pc:sldMk cId="592698127" sldId="278"/>
            <ac:graphicFrameMk id="5" creationId="{58C621A2-34B4-7CAF-7111-2215A1BED41E}"/>
          </ac:graphicFrameMkLst>
        </pc:graphicFrameChg>
      </pc:sldChg>
      <pc:sldChg chg="addSp delSp modSp mod">
        <pc:chgData name="Diane ARMENTANO" userId="82da485a-0903-4578-949b-0d3bcffe0dd6" providerId="ADAL" clId="{6EFD3DE6-CDCA-4659-B782-FD7EA268B41D}" dt="2025-02-24T20:13:21.910" v="776"/>
        <pc:sldMkLst>
          <pc:docMk/>
          <pc:sldMk cId="1858956938" sldId="279"/>
        </pc:sldMkLst>
        <pc:spChg chg="add del">
          <ac:chgData name="Diane ARMENTANO" userId="82da485a-0903-4578-949b-0d3bcffe0dd6" providerId="ADAL" clId="{6EFD3DE6-CDCA-4659-B782-FD7EA268B41D}" dt="2025-02-24T09:37:45.670" v="22" actId="26606"/>
          <ac:spMkLst>
            <pc:docMk/>
            <pc:sldMk cId="1858956938" sldId="279"/>
            <ac:spMk id="7" creationId="{C61657BD-3333-446A-A16A-CBDC77C8E559}"/>
          </ac:spMkLst>
        </pc:spChg>
        <pc:spChg chg="add del">
          <ac:chgData name="Diane ARMENTANO" userId="82da485a-0903-4578-949b-0d3bcffe0dd6" providerId="ADAL" clId="{6EFD3DE6-CDCA-4659-B782-FD7EA268B41D}" dt="2025-02-24T09:37:45.670" v="22" actId="26606"/>
          <ac:spMkLst>
            <pc:docMk/>
            <pc:sldMk cId="1858956938" sldId="279"/>
            <ac:spMk id="9" creationId="{52CAFF06-4D3A-42A5-8614-B1FA47EA0F6D}"/>
          </ac:spMkLst>
        </pc:spChg>
        <pc:spChg chg="add">
          <ac:chgData name="Diane ARMENTANO" userId="82da485a-0903-4578-949b-0d3bcffe0dd6" providerId="ADAL" clId="{6EFD3DE6-CDCA-4659-B782-FD7EA268B41D}" dt="2025-02-24T09:37:45.708" v="23" actId="26606"/>
          <ac:spMkLst>
            <pc:docMk/>
            <pc:sldMk cId="1858956938" sldId="279"/>
            <ac:spMk id="11" creationId="{28BA90A1-6BEC-48B7-BBE0-88632622544A}"/>
          </ac:spMkLst>
        </pc:spChg>
        <pc:spChg chg="add">
          <ac:chgData name="Diane ARMENTANO" userId="82da485a-0903-4578-949b-0d3bcffe0dd6" providerId="ADAL" clId="{6EFD3DE6-CDCA-4659-B782-FD7EA268B41D}" dt="2025-02-24T09:37:45.708" v="23" actId="26606"/>
          <ac:spMkLst>
            <pc:docMk/>
            <pc:sldMk cId="1858956938" sldId="279"/>
            <ac:spMk id="12" creationId="{D7950F2D-29CC-4F1C-8AFA-D6AE15BFA243}"/>
          </ac:spMkLst>
        </pc:spChg>
        <pc:graphicFrameChg chg="add mod">
          <ac:chgData name="Diane ARMENTANO" userId="82da485a-0903-4578-949b-0d3bcffe0dd6" providerId="ADAL" clId="{6EFD3DE6-CDCA-4659-B782-FD7EA268B41D}" dt="2025-02-24T20:13:21.910" v="776"/>
          <ac:graphicFrameMkLst>
            <pc:docMk/>
            <pc:sldMk cId="1858956938" sldId="279"/>
            <ac:graphicFrameMk id="2" creationId="{76F008EA-EC18-4D30-A9A1-154B9E4DD5A0}"/>
          </ac:graphicFrameMkLst>
        </pc:graphicFrameChg>
        <pc:graphicFrameChg chg="del">
          <ac:chgData name="Diane ARMENTANO" userId="82da485a-0903-4578-949b-0d3bcffe0dd6" providerId="ADAL" clId="{6EFD3DE6-CDCA-4659-B782-FD7EA268B41D}" dt="2025-02-24T09:37:13.211" v="18" actId="478"/>
          <ac:graphicFrameMkLst>
            <pc:docMk/>
            <pc:sldMk cId="1858956938" sldId="279"/>
            <ac:graphicFrameMk id="3" creationId="{4EB2659D-9530-BA26-DCC7-A9A6C81C8D3B}"/>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https://apmsagrandest.sharepoint.com/sites/FORMAS/Documents%20partages/Suivi%20Promo%20Apprentis/Bilans%20de%20fin%20de%20formation/2020/Bilans%20fin%20de%20formation%202020.xlsx"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apmsagrandest.sharepoint.com/sites/FORMAS/Documents%20partages/Suivi%20Promo%20Apprentis/Bilans%20de%20fin%20de%20formation/2020/Bilans%20fin%20de%20formation%202020.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ysClr val="windowText" lastClr="000000"/>
                </a:solidFill>
                <a:latin typeface="+mn-lt"/>
                <a:ea typeface="+mn-ea"/>
                <a:cs typeface="+mn-cs"/>
              </a:defRPr>
            </a:pPr>
            <a:r>
              <a:rPr lang="en-US" sz="1800">
                <a:solidFill>
                  <a:sysClr val="windowText" lastClr="000000"/>
                </a:solidFill>
              </a:rPr>
              <a:t>Participation des apprenti.es au questionnaire de satisfaction par UFA</a:t>
            </a:r>
          </a:p>
        </c:rich>
      </c:tx>
      <c:layout>
        <c:manualLayout>
          <c:xMode val="edge"/>
          <c:yMode val="edge"/>
          <c:x val="0.20174657997626619"/>
          <c:y val="2.1793846344459805E-3"/>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mn-lt"/>
              <a:ea typeface="+mn-ea"/>
              <a:cs typeface="+mn-cs"/>
            </a:defRPr>
          </a:pPr>
          <a:endParaRPr lang="fr-FR"/>
        </a:p>
      </c:txPr>
    </c:title>
    <c:autoTitleDeleted val="0"/>
    <c:plotArea>
      <c:layout>
        <c:manualLayout>
          <c:layoutTarget val="inner"/>
          <c:xMode val="edge"/>
          <c:yMode val="edge"/>
          <c:x val="0.22749653446918153"/>
          <c:y val="5.8855266244428807E-2"/>
          <c:w val="0.73152404818877959"/>
          <c:h val="0.85691564330244152"/>
        </c:manualLayout>
      </c:layout>
      <c:barChart>
        <c:barDir val="bar"/>
        <c:grouping val="clustered"/>
        <c:varyColors val="0"/>
        <c:ser>
          <c:idx val="0"/>
          <c:order val="0"/>
          <c:tx>
            <c:strRef>
              <c:f>Feuil1!$B$1</c:f>
              <c:strCache>
                <c:ptCount val="1"/>
                <c:pt idx="0">
                  <c:v>nb de répondants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ysClr val="windowText" lastClr="000000"/>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Feuil1!$A$2:$A$22</c:f>
              <c:strCache>
                <c:ptCount val="21"/>
                <c:pt idx="0">
                  <c:v>UFCV Lorraine 61%</c:v>
                </c:pt>
                <c:pt idx="1">
                  <c:v>UFCV Ch.Ardenne 37%</c:v>
                </c:pt>
                <c:pt idx="2">
                  <c:v>UFCV Alsace 87%</c:v>
                </c:pt>
                <c:pt idx="3">
                  <c:v>PRO FORMAT 84%</c:v>
                </c:pt>
                <c:pt idx="4">
                  <c:v>POINFOR 0%</c:v>
                </c:pt>
                <c:pt idx="5">
                  <c:v>LE GE 41%</c:v>
                </c:pt>
                <c:pt idx="6">
                  <c:v>GRAINE 43%</c:v>
                </c:pt>
                <c:pt idx="7">
                  <c:v>FRANCAS Ch.Ardenne 0%</c:v>
                </c:pt>
                <c:pt idx="8">
                  <c:v>FRANCAS Lorraine 68%</c:v>
                </c:pt>
                <c:pt idx="9">
                  <c:v>FNMNS 28%</c:v>
                </c:pt>
                <c:pt idx="10">
                  <c:v>ESEIS 22%</c:v>
                </c:pt>
                <c:pt idx="11">
                  <c:v>CREPS 67 95%</c:v>
                </c:pt>
                <c:pt idx="12">
                  <c:v>CREPS 51 67%</c:v>
                </c:pt>
                <c:pt idx="13">
                  <c:v>CPCV IDF 95%</c:v>
                </c:pt>
                <c:pt idx="14">
                  <c:v>CNF by ASPTT 82%</c:v>
                </c:pt>
                <c:pt idx="15">
                  <c:v>CFPS 33%</c:v>
                </c:pt>
                <c:pt idx="16">
                  <c:v>CFA RETHEL 100%</c:v>
                </c:pt>
                <c:pt idx="17">
                  <c:v>CEMEA GE 58%</c:v>
                </c:pt>
                <c:pt idx="18">
                  <c:v>ARIENA 22%</c:v>
                </c:pt>
                <c:pt idx="19">
                  <c:v>ALSA FORM 67%</c:v>
                </c:pt>
                <c:pt idx="20">
                  <c:v>ACADEMY 11%</c:v>
                </c:pt>
              </c:strCache>
            </c:strRef>
          </c:cat>
          <c:val>
            <c:numRef>
              <c:f>Feuil1!$B$2:$B$22</c:f>
              <c:numCache>
                <c:formatCode>General</c:formatCode>
                <c:ptCount val="21"/>
                <c:pt idx="0">
                  <c:v>14</c:v>
                </c:pt>
                <c:pt idx="1">
                  <c:v>3</c:v>
                </c:pt>
                <c:pt idx="2">
                  <c:v>21</c:v>
                </c:pt>
                <c:pt idx="3">
                  <c:v>27</c:v>
                </c:pt>
                <c:pt idx="4">
                  <c:v>0</c:v>
                </c:pt>
                <c:pt idx="5">
                  <c:v>7</c:v>
                </c:pt>
                <c:pt idx="6">
                  <c:v>3</c:v>
                </c:pt>
                <c:pt idx="7">
                  <c:v>0</c:v>
                </c:pt>
                <c:pt idx="8">
                  <c:v>15</c:v>
                </c:pt>
                <c:pt idx="9">
                  <c:v>2</c:v>
                </c:pt>
                <c:pt idx="10">
                  <c:v>2</c:v>
                </c:pt>
                <c:pt idx="11">
                  <c:v>40</c:v>
                </c:pt>
                <c:pt idx="12">
                  <c:v>35</c:v>
                </c:pt>
                <c:pt idx="13">
                  <c:v>20</c:v>
                </c:pt>
                <c:pt idx="14">
                  <c:v>9</c:v>
                </c:pt>
                <c:pt idx="15">
                  <c:v>3</c:v>
                </c:pt>
                <c:pt idx="16">
                  <c:v>6</c:v>
                </c:pt>
                <c:pt idx="17">
                  <c:v>15</c:v>
                </c:pt>
                <c:pt idx="18">
                  <c:v>2</c:v>
                </c:pt>
                <c:pt idx="19">
                  <c:v>20</c:v>
                </c:pt>
                <c:pt idx="20">
                  <c:v>1</c:v>
                </c:pt>
              </c:numCache>
            </c:numRef>
          </c:val>
          <c:extLst>
            <c:ext xmlns:c16="http://schemas.microsoft.com/office/drawing/2014/chart" uri="{C3380CC4-5D6E-409C-BE32-E72D297353CC}">
              <c16:uniqueId val="{00000000-B19B-45FB-98E0-8BEA7CD91C55}"/>
            </c:ext>
          </c:extLst>
        </c:ser>
        <c:ser>
          <c:idx val="1"/>
          <c:order val="1"/>
          <c:tx>
            <c:strRef>
              <c:f>Feuil1!$C$1</c:f>
              <c:strCache>
                <c:ptCount val="1"/>
                <c:pt idx="0">
                  <c:v>nb de sortants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ysClr val="windowText" lastClr="000000"/>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Feuil1!$A$2:$A$22</c:f>
              <c:strCache>
                <c:ptCount val="21"/>
                <c:pt idx="0">
                  <c:v>UFCV Lorraine 61%</c:v>
                </c:pt>
                <c:pt idx="1">
                  <c:v>UFCV Ch.Ardenne 37%</c:v>
                </c:pt>
                <c:pt idx="2">
                  <c:v>UFCV Alsace 87%</c:v>
                </c:pt>
                <c:pt idx="3">
                  <c:v>PRO FORMAT 84%</c:v>
                </c:pt>
                <c:pt idx="4">
                  <c:v>POINFOR 0%</c:v>
                </c:pt>
                <c:pt idx="5">
                  <c:v>LE GE 41%</c:v>
                </c:pt>
                <c:pt idx="6">
                  <c:v>GRAINE 43%</c:v>
                </c:pt>
                <c:pt idx="7">
                  <c:v>FRANCAS Ch.Ardenne 0%</c:v>
                </c:pt>
                <c:pt idx="8">
                  <c:v>FRANCAS Lorraine 68%</c:v>
                </c:pt>
                <c:pt idx="9">
                  <c:v>FNMNS 28%</c:v>
                </c:pt>
                <c:pt idx="10">
                  <c:v>ESEIS 22%</c:v>
                </c:pt>
                <c:pt idx="11">
                  <c:v>CREPS 67 95%</c:v>
                </c:pt>
                <c:pt idx="12">
                  <c:v>CREPS 51 67%</c:v>
                </c:pt>
                <c:pt idx="13">
                  <c:v>CPCV IDF 95%</c:v>
                </c:pt>
                <c:pt idx="14">
                  <c:v>CNF by ASPTT 82%</c:v>
                </c:pt>
                <c:pt idx="15">
                  <c:v>CFPS 33%</c:v>
                </c:pt>
                <c:pt idx="16">
                  <c:v>CFA RETHEL 100%</c:v>
                </c:pt>
                <c:pt idx="17">
                  <c:v>CEMEA GE 58%</c:v>
                </c:pt>
                <c:pt idx="18">
                  <c:v>ARIENA 22%</c:v>
                </c:pt>
                <c:pt idx="19">
                  <c:v>ALSA FORM 67%</c:v>
                </c:pt>
                <c:pt idx="20">
                  <c:v>ACADEMY 11%</c:v>
                </c:pt>
              </c:strCache>
            </c:strRef>
          </c:cat>
          <c:val>
            <c:numRef>
              <c:f>Feuil1!$C$2:$C$22</c:f>
              <c:numCache>
                <c:formatCode>General</c:formatCode>
                <c:ptCount val="21"/>
                <c:pt idx="0">
                  <c:v>23</c:v>
                </c:pt>
                <c:pt idx="1">
                  <c:v>8</c:v>
                </c:pt>
                <c:pt idx="2">
                  <c:v>24</c:v>
                </c:pt>
                <c:pt idx="3">
                  <c:v>32</c:v>
                </c:pt>
                <c:pt idx="4">
                  <c:v>1</c:v>
                </c:pt>
                <c:pt idx="5">
                  <c:v>17</c:v>
                </c:pt>
                <c:pt idx="6">
                  <c:v>7</c:v>
                </c:pt>
                <c:pt idx="7">
                  <c:v>6</c:v>
                </c:pt>
                <c:pt idx="8">
                  <c:v>22</c:v>
                </c:pt>
                <c:pt idx="9">
                  <c:v>7</c:v>
                </c:pt>
                <c:pt idx="10">
                  <c:v>9</c:v>
                </c:pt>
                <c:pt idx="11">
                  <c:v>42</c:v>
                </c:pt>
                <c:pt idx="12">
                  <c:v>52</c:v>
                </c:pt>
                <c:pt idx="13">
                  <c:v>21</c:v>
                </c:pt>
                <c:pt idx="14">
                  <c:v>11</c:v>
                </c:pt>
                <c:pt idx="15">
                  <c:v>9</c:v>
                </c:pt>
                <c:pt idx="16">
                  <c:v>6</c:v>
                </c:pt>
                <c:pt idx="17">
                  <c:v>26</c:v>
                </c:pt>
                <c:pt idx="18">
                  <c:v>9</c:v>
                </c:pt>
                <c:pt idx="19">
                  <c:v>30</c:v>
                </c:pt>
                <c:pt idx="20">
                  <c:v>9</c:v>
                </c:pt>
              </c:numCache>
            </c:numRef>
          </c:val>
          <c:extLst>
            <c:ext xmlns:c16="http://schemas.microsoft.com/office/drawing/2014/chart" uri="{C3380CC4-5D6E-409C-BE32-E72D297353CC}">
              <c16:uniqueId val="{00000001-B19B-45FB-98E0-8BEA7CD91C55}"/>
            </c:ext>
          </c:extLst>
        </c:ser>
        <c:dLbls>
          <c:showLegendKey val="0"/>
          <c:showVal val="0"/>
          <c:showCatName val="0"/>
          <c:showSerName val="0"/>
          <c:showPercent val="0"/>
          <c:showBubbleSize val="0"/>
        </c:dLbls>
        <c:gapWidth val="182"/>
        <c:axId val="782968232"/>
        <c:axId val="782969312"/>
      </c:barChart>
      <c:catAx>
        <c:axId val="7829682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ysClr val="windowText" lastClr="000000"/>
                </a:solidFill>
                <a:latin typeface="+mn-lt"/>
                <a:ea typeface="+mn-ea"/>
                <a:cs typeface="+mn-cs"/>
              </a:defRPr>
            </a:pPr>
            <a:endParaRPr lang="fr-FR"/>
          </a:p>
        </c:txPr>
        <c:crossAx val="782969312"/>
        <c:crosses val="autoZero"/>
        <c:auto val="1"/>
        <c:lblAlgn val="ctr"/>
        <c:lblOffset val="100"/>
        <c:noMultiLvlLbl val="0"/>
      </c:catAx>
      <c:valAx>
        <c:axId val="7829693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82968232"/>
        <c:crosses val="autoZero"/>
        <c:crossBetween val="between"/>
      </c:valAx>
      <c:spPr>
        <a:noFill/>
        <a:ln>
          <a:noFill/>
        </a:ln>
        <a:effectLst/>
      </c:spPr>
    </c:plotArea>
    <c:legend>
      <c:legendPos val="b"/>
      <c:layout>
        <c:manualLayout>
          <c:xMode val="edge"/>
          <c:yMode val="edge"/>
          <c:x val="0.63239091756011723"/>
          <c:y val="0.8574522856339255"/>
          <c:w val="0.32720211023241952"/>
          <c:h val="3.7937200775050813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solidFill>
                  <a:sysClr val="windowText" lastClr="000000"/>
                </a:solidFill>
              </a:rPr>
              <a:t>Evolution de l'utilisation de la FOAD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
          <c:y val="0.18983598983598984"/>
          <c:w val="0.94037940379403795"/>
          <c:h val="0.71290527353519484"/>
        </c:manualLayout>
      </c:layout>
      <c:lineChart>
        <c:grouping val="standard"/>
        <c:varyColors val="0"/>
        <c:ser>
          <c:idx val="0"/>
          <c:order val="0"/>
          <c:spPr>
            <a:ln w="28575" cap="rnd">
              <a:solidFill>
                <a:schemeClr val="accent6"/>
              </a:solidFill>
              <a:round/>
            </a:ln>
            <a:effectLst/>
          </c:spPr>
          <c:marker>
            <c:symbol val="none"/>
          </c:marker>
          <c:dLbls>
            <c:dLbl>
              <c:idx val="2"/>
              <c:layout>
                <c:manualLayout>
                  <c:x val="-8.59788464989064E-2"/>
                  <c:y val="-5.418945540752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894-4102-A9D4-F17CB5352D62}"/>
                </c:ext>
              </c:extLst>
            </c:dLbl>
            <c:dLbl>
              <c:idx val="4"/>
              <c:layout>
                <c:manualLayout>
                  <c:x val="0"/>
                  <c:y val="-4.14937759336099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894-4102-A9D4-F17CB5352D62}"/>
                </c:ext>
              </c:extLst>
            </c:dLbl>
            <c:dLbl>
              <c:idx val="5"/>
              <c:layout>
                <c:manualLayout>
                  <c:x val="-3.2026070889931084E-2"/>
                  <c:y val="8.68322815452936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894-4102-A9D4-F17CB5352D62}"/>
                </c:ext>
              </c:extLst>
            </c:dLbl>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ysClr val="windowText" lastClr="000000"/>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graphiques!$A$94:$A$100</c:f>
              <c:numCache>
                <c:formatCode>General</c:formatCode>
                <c:ptCount val="7"/>
                <c:pt idx="0">
                  <c:v>2018</c:v>
                </c:pt>
                <c:pt idx="1">
                  <c:v>2019</c:v>
                </c:pt>
                <c:pt idx="2">
                  <c:v>2020</c:v>
                </c:pt>
                <c:pt idx="3">
                  <c:v>2021</c:v>
                </c:pt>
                <c:pt idx="4">
                  <c:v>2022</c:v>
                </c:pt>
                <c:pt idx="5">
                  <c:v>2023</c:v>
                </c:pt>
                <c:pt idx="6">
                  <c:v>2024</c:v>
                </c:pt>
              </c:numCache>
            </c:numRef>
          </c:cat>
          <c:val>
            <c:numRef>
              <c:f>graphiques!$B$94:$B$100</c:f>
              <c:numCache>
                <c:formatCode>0%</c:formatCode>
                <c:ptCount val="7"/>
                <c:pt idx="0">
                  <c:v>0.03</c:v>
                </c:pt>
                <c:pt idx="1">
                  <c:v>0.17</c:v>
                </c:pt>
                <c:pt idx="2">
                  <c:v>0.54</c:v>
                </c:pt>
                <c:pt idx="3">
                  <c:v>0.47</c:v>
                </c:pt>
                <c:pt idx="4">
                  <c:v>0.32</c:v>
                </c:pt>
                <c:pt idx="5">
                  <c:v>0.28999999999999998</c:v>
                </c:pt>
                <c:pt idx="6">
                  <c:v>0.36</c:v>
                </c:pt>
              </c:numCache>
            </c:numRef>
          </c:val>
          <c:smooth val="0"/>
          <c:extLst>
            <c:ext xmlns:c16="http://schemas.microsoft.com/office/drawing/2014/chart" uri="{C3380CC4-5D6E-409C-BE32-E72D297353CC}">
              <c16:uniqueId val="{00000003-0894-4102-A9D4-F17CB5352D62}"/>
            </c:ext>
          </c:extLst>
        </c:ser>
        <c:dLbls>
          <c:showLegendKey val="0"/>
          <c:showVal val="0"/>
          <c:showCatName val="0"/>
          <c:showSerName val="0"/>
          <c:showPercent val="0"/>
          <c:showBubbleSize val="0"/>
        </c:dLbls>
        <c:smooth val="0"/>
        <c:axId val="673373032"/>
        <c:axId val="673377624"/>
      </c:lineChart>
      <c:catAx>
        <c:axId val="673373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fr-FR"/>
          </a:p>
        </c:txPr>
        <c:crossAx val="673377624"/>
        <c:crosses val="autoZero"/>
        <c:auto val="1"/>
        <c:lblAlgn val="ctr"/>
        <c:lblOffset val="100"/>
        <c:noMultiLvlLbl val="0"/>
      </c:catAx>
      <c:valAx>
        <c:axId val="673377624"/>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6733730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700" b="0" i="0" u="none" strike="noStrike" kern="1200" spc="0" baseline="0">
                <a:solidFill>
                  <a:schemeClr val="tx1">
                    <a:lumMod val="65000"/>
                    <a:lumOff val="35000"/>
                  </a:schemeClr>
                </a:solidFill>
                <a:latin typeface="+mn-lt"/>
                <a:ea typeface="+mn-ea"/>
                <a:cs typeface="+mn-cs"/>
              </a:defRPr>
            </a:pPr>
            <a:r>
              <a:rPr lang="fr-FR" sz="1700">
                <a:solidFill>
                  <a:sysClr val="windowText" lastClr="000000"/>
                </a:solidFill>
              </a:rPr>
              <a:t>Personnes</a:t>
            </a:r>
            <a:r>
              <a:rPr lang="fr-FR" sz="1700" baseline="0">
                <a:solidFill>
                  <a:sysClr val="windowText" lastClr="000000"/>
                </a:solidFill>
              </a:rPr>
              <a:t> se déclarant "très satisfaites" ou "satisfaites"</a:t>
            </a:r>
            <a:endParaRPr lang="fr-FR" sz="1700">
              <a:solidFill>
                <a:sysClr val="windowText" lastClr="000000"/>
              </a:solidFill>
            </a:endParaRPr>
          </a:p>
        </c:rich>
      </c:tx>
      <c:overlay val="0"/>
      <c:spPr>
        <a:noFill/>
        <a:ln>
          <a:noFill/>
        </a:ln>
        <a:effectLst/>
      </c:spPr>
      <c:txPr>
        <a:bodyPr rot="0" spcFirstLastPara="1" vertOverflow="ellipsis" vert="horz" wrap="square" anchor="ctr" anchorCtr="1"/>
        <a:lstStyle/>
        <a:p>
          <a:pPr>
            <a:defRPr sz="17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spPr>
            <a:solidFill>
              <a:schemeClr val="accent1"/>
            </a:solidFill>
            <a:ln>
              <a:noFill/>
            </a:ln>
            <a:effectLst/>
          </c:spPr>
          <c:invertIfNegative val="0"/>
          <c:dLbls>
            <c:dLbl>
              <c:idx val="3"/>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F05-46F1-B763-227C32686F29}"/>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ysClr val="windowText" lastClr="000000"/>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graphiques!$A$112:$A$115</c:f>
              <c:strCache>
                <c:ptCount val="4"/>
                <c:pt idx="0">
                  <c:v>Lien entre l'OF et l'employeur/MA</c:v>
                </c:pt>
                <c:pt idx="1">
                  <c:v>La gestion du temps et du programme</c:v>
                </c:pt>
                <c:pt idx="2">
                  <c:v>Informations sur les exigences et les attendus de la formation auprès de la structure/MA</c:v>
                </c:pt>
                <c:pt idx="3">
                  <c:v>La disponibilité des formateurs</c:v>
                </c:pt>
              </c:strCache>
            </c:strRef>
          </c:cat>
          <c:val>
            <c:numRef>
              <c:f>graphiques!$B$112:$B$115</c:f>
              <c:numCache>
                <c:formatCode>0%</c:formatCode>
                <c:ptCount val="4"/>
                <c:pt idx="0">
                  <c:v>0.69</c:v>
                </c:pt>
                <c:pt idx="1">
                  <c:v>0.75</c:v>
                </c:pt>
                <c:pt idx="2">
                  <c:v>0.77</c:v>
                </c:pt>
                <c:pt idx="3">
                  <c:v>0.84</c:v>
                </c:pt>
              </c:numCache>
            </c:numRef>
          </c:val>
          <c:extLst>
            <c:ext xmlns:c16="http://schemas.microsoft.com/office/drawing/2014/chart" uri="{C3380CC4-5D6E-409C-BE32-E72D297353CC}">
              <c16:uniqueId val="{00000000-CF05-46F1-B763-227C32686F29}"/>
            </c:ext>
          </c:extLst>
        </c:ser>
        <c:dLbls>
          <c:showLegendKey val="0"/>
          <c:showVal val="0"/>
          <c:showCatName val="0"/>
          <c:showSerName val="0"/>
          <c:showPercent val="0"/>
          <c:showBubbleSize val="0"/>
        </c:dLbls>
        <c:gapWidth val="182"/>
        <c:axId val="676271440"/>
        <c:axId val="676267832"/>
      </c:barChart>
      <c:catAx>
        <c:axId val="676271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ysClr val="windowText" lastClr="000000"/>
                </a:solidFill>
                <a:latin typeface="+mn-lt"/>
                <a:ea typeface="+mn-ea"/>
                <a:cs typeface="+mn-cs"/>
              </a:defRPr>
            </a:pPr>
            <a:endParaRPr lang="fr-FR"/>
          </a:p>
        </c:txPr>
        <c:crossAx val="676267832"/>
        <c:crosses val="autoZero"/>
        <c:auto val="1"/>
        <c:lblAlgn val="ctr"/>
        <c:lblOffset val="100"/>
        <c:noMultiLvlLbl val="0"/>
      </c:catAx>
      <c:valAx>
        <c:axId val="676267832"/>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676271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ysClr val="windowText" lastClr="000000"/>
                </a:solidFill>
                <a:latin typeface="+mn-lt"/>
                <a:ea typeface="+mn-ea"/>
                <a:cs typeface="+mn-cs"/>
              </a:defRPr>
            </a:pPr>
            <a:r>
              <a:rPr lang="en-US" sz="2000">
                <a:solidFill>
                  <a:sysClr val="windowText" lastClr="000000"/>
                </a:solidFill>
              </a:rPr>
              <a:t>Les principales difficultés évoquées dans l'ensemble des commentaires libres</a:t>
            </a:r>
          </a:p>
        </c:rich>
      </c:tx>
      <c:overlay val="0"/>
      <c:spPr>
        <a:noFill/>
        <a:ln>
          <a:noFill/>
        </a:ln>
        <a:effectLst/>
      </c:spPr>
      <c:txPr>
        <a:bodyPr rot="0" spcFirstLastPara="1" vertOverflow="ellipsis" vert="horz" wrap="square" anchor="ctr" anchorCtr="1"/>
        <a:lstStyle/>
        <a:p>
          <a:pPr>
            <a:defRPr sz="2000" b="0" i="0" u="none" strike="noStrike" kern="1200" spc="0" baseline="0">
              <a:solidFill>
                <a:sysClr val="windowText" lastClr="000000"/>
              </a:solidFill>
              <a:latin typeface="+mn-lt"/>
              <a:ea typeface="+mn-ea"/>
              <a:cs typeface="+mn-cs"/>
            </a:defRPr>
          </a:pPr>
          <a:endParaRPr lang="fr-FR"/>
        </a:p>
      </c:txPr>
    </c:title>
    <c:autoTitleDeleted val="0"/>
    <c:plotArea>
      <c:layout/>
      <c:barChart>
        <c:barDir val="bar"/>
        <c:grouping val="clustered"/>
        <c:varyColors val="0"/>
        <c:ser>
          <c:idx val="0"/>
          <c:order val="0"/>
          <c:spPr>
            <a:solidFill>
              <a:schemeClr val="accent1"/>
            </a:solidFill>
            <a:ln>
              <a:noFill/>
            </a:ln>
            <a:effectLst/>
          </c:spPr>
          <c:invertIfNegative val="0"/>
          <c:cat>
            <c:strRef>
              <c:f>graphiques!$O$129:$O$136</c:f>
              <c:strCache>
                <c:ptCount val="8"/>
                <c:pt idx="0">
                  <c:v>Contraintes administratives et logistiques</c:v>
                </c:pt>
                <c:pt idx="1">
                  <c:v>Disparité entre enseignements théoriques et pratique</c:v>
                </c:pt>
                <c:pt idx="2">
                  <c:v>Difficulté d'intégration en milieu professionnel</c:v>
                </c:pt>
                <c:pt idx="3">
                  <c:v>Communication et coordination des acteurs</c:v>
                </c:pt>
                <c:pt idx="4">
                  <c:v>Manque d'accompagnement en entreprise et/ou en formation</c:v>
                </c:pt>
                <c:pt idx="5">
                  <c:v>Conditions de travail en entreprise et/ou en formation</c:v>
                </c:pt>
                <c:pt idx="6">
                  <c:v>Temps de transport</c:v>
                </c:pt>
                <c:pt idx="7">
                  <c:v>Rythme et organisation de la formation</c:v>
                </c:pt>
              </c:strCache>
            </c:strRef>
          </c:cat>
          <c:val>
            <c:numRef>
              <c:f>graphiques!$P$129:$P$136</c:f>
              <c:numCache>
                <c:formatCode>General</c:formatCode>
                <c:ptCount val="8"/>
                <c:pt idx="0">
                  <c:v>21</c:v>
                </c:pt>
                <c:pt idx="1">
                  <c:v>27</c:v>
                </c:pt>
                <c:pt idx="2">
                  <c:v>29</c:v>
                </c:pt>
                <c:pt idx="3">
                  <c:v>35</c:v>
                </c:pt>
                <c:pt idx="4">
                  <c:v>39</c:v>
                </c:pt>
                <c:pt idx="5">
                  <c:v>43</c:v>
                </c:pt>
                <c:pt idx="6">
                  <c:v>50</c:v>
                </c:pt>
                <c:pt idx="7">
                  <c:v>57</c:v>
                </c:pt>
              </c:numCache>
            </c:numRef>
          </c:val>
          <c:extLst>
            <c:ext xmlns:c16="http://schemas.microsoft.com/office/drawing/2014/chart" uri="{C3380CC4-5D6E-409C-BE32-E72D297353CC}">
              <c16:uniqueId val="{00000000-D349-45AA-8092-6A013111BFE8}"/>
            </c:ext>
          </c:extLst>
        </c:ser>
        <c:dLbls>
          <c:showLegendKey val="0"/>
          <c:showVal val="0"/>
          <c:showCatName val="0"/>
          <c:showSerName val="0"/>
          <c:showPercent val="0"/>
          <c:showBubbleSize val="0"/>
        </c:dLbls>
        <c:gapWidth val="182"/>
        <c:axId val="449240128"/>
        <c:axId val="449238488"/>
      </c:barChart>
      <c:catAx>
        <c:axId val="4492401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fr-FR"/>
          </a:p>
        </c:txPr>
        <c:crossAx val="449238488"/>
        <c:crosses val="autoZero"/>
        <c:auto val="1"/>
        <c:lblAlgn val="ctr"/>
        <c:lblOffset val="100"/>
        <c:noMultiLvlLbl val="0"/>
      </c:catAx>
      <c:valAx>
        <c:axId val="4492384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49240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77251035945549"/>
          <c:y val="0.17304703174221459"/>
          <c:w val="0.66428004439660771"/>
          <c:h val="0.68858736827840317"/>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394-4D17-AF25-8A464D67B10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394-4D17-AF25-8A464D67B10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394-4D17-AF25-8A464D67B10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394-4D17-AF25-8A464D67B10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394-4D17-AF25-8A464D67B10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394-4D17-AF25-8A464D67B10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394-4D17-AF25-8A464D67B10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394-4D17-AF25-8A464D67B107}"/>
              </c:ext>
            </c:extLst>
          </c:dPt>
          <c:dLbls>
            <c:dLbl>
              <c:idx val="0"/>
              <c:layout>
                <c:manualLayout>
                  <c:x val="-0.15243774156466294"/>
                  <c:y val="0.13348681687435987"/>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6394-4D17-AF25-8A464D67B107}"/>
                </c:ext>
              </c:extLst>
            </c:dLbl>
            <c:dLbl>
              <c:idx val="1"/>
              <c:layout>
                <c:manualLayout>
                  <c:x val="-5.9418883321119526E-2"/>
                  <c:y val="-2.3217272854969658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36273247638099387"/>
                      <c:h val="0.12680398488285544"/>
                    </c:manualLayout>
                  </c15:layout>
                </c:ext>
                <c:ext xmlns:c16="http://schemas.microsoft.com/office/drawing/2014/chart" uri="{C3380CC4-5D6E-409C-BE32-E72D297353CC}">
                  <c16:uniqueId val="{00000003-6394-4D17-AF25-8A464D67B107}"/>
                </c:ext>
              </c:extLst>
            </c:dLbl>
            <c:dLbl>
              <c:idx val="2"/>
              <c:layout>
                <c:manualLayout>
                  <c:x val="-0.14475461482761584"/>
                  <c:y val="-0.18587113970660404"/>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6394-4D17-AF25-8A464D67B107}"/>
                </c:ext>
              </c:extLst>
            </c:dLbl>
            <c:dLbl>
              <c:idx val="4"/>
              <c:layout>
                <c:manualLayout>
                  <c:x val="0.17627602051932104"/>
                  <c:y val="-2.6067226337133896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33571669076432492"/>
                      <c:h val="0.16744628772992451"/>
                    </c:manualLayout>
                  </c15:layout>
                </c:ext>
                <c:ext xmlns:c16="http://schemas.microsoft.com/office/drawing/2014/chart" uri="{C3380CC4-5D6E-409C-BE32-E72D297353CC}">
                  <c16:uniqueId val="{00000009-6394-4D17-AF25-8A464D67B107}"/>
                </c:ext>
              </c:extLst>
            </c:dLbl>
            <c:dLbl>
              <c:idx val="5"/>
              <c:layout>
                <c:manualLayout>
                  <c:x val="0"/>
                  <c:y val="4.527206917580226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35288328961652676"/>
                      <c:h val="0.24710520131017982"/>
                    </c:manualLayout>
                  </c15:layout>
                </c:ext>
                <c:ext xmlns:c16="http://schemas.microsoft.com/office/drawing/2014/chart" uri="{C3380CC4-5D6E-409C-BE32-E72D297353CC}">
                  <c16:uniqueId val="{0000000B-6394-4D17-AF25-8A464D67B107}"/>
                </c:ext>
              </c:extLst>
            </c:dLbl>
            <c:dLbl>
              <c:idx val="6"/>
              <c:layout>
                <c:manualLayout>
                  <c:x val="-5.1496365544970189E-2"/>
                  <c:y val="-5.0992115947945768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787735942482521"/>
                      <c:h val="0.12680398488285544"/>
                    </c:manualLayout>
                  </c15:layout>
                </c:ext>
                <c:ext xmlns:c16="http://schemas.microsoft.com/office/drawing/2014/chart" uri="{C3380CC4-5D6E-409C-BE32-E72D297353CC}">
                  <c16:uniqueId val="{0000000D-6394-4D17-AF25-8A464D67B107}"/>
                </c:ext>
              </c:extLst>
            </c:dLbl>
            <c:dLbl>
              <c:idx val="7"/>
              <c:layout>
                <c:manualLayout>
                  <c:x val="0.12304449688043195"/>
                  <c:y val="-5.1871611114647907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F-6394-4D17-AF25-8A464D67B107}"/>
                </c:ext>
              </c:extLst>
            </c:dLbl>
            <c:spPr>
              <a:noFill/>
              <a:ln>
                <a:noFill/>
              </a:ln>
              <a:effectLst/>
            </c:spPr>
            <c:txPr>
              <a:bodyPr rot="0" spcFirstLastPara="1" vertOverflow="ellipsis" vert="horz" wrap="square" lIns="38100" tIns="19050" rIns="38100" bIns="19050" anchor="ctr" anchorCtr="1">
                <a:spAutoFit/>
              </a:bodyPr>
              <a:lstStyle/>
              <a:p>
                <a:pPr>
                  <a:defRPr sz="1700" b="0" i="0" u="none" strike="noStrike" kern="1200" baseline="0">
                    <a:solidFill>
                      <a:sysClr val="windowText" lastClr="000000"/>
                    </a:solidFill>
                    <a:latin typeface="+mn-lt"/>
                    <a:ea typeface="+mn-ea"/>
                    <a:cs typeface="+mn-cs"/>
                  </a:defRPr>
                </a:pPr>
                <a:endParaRPr lang="fr-FR"/>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graphiques!$A$130:$A$137</c:f>
              <c:strCache>
                <c:ptCount val="8"/>
                <c:pt idx="0">
                  <c:v>les proches</c:v>
                </c:pt>
                <c:pt idx="1">
                  <c:v>les collègues de travail</c:v>
                </c:pt>
                <c:pt idx="2">
                  <c:v>les collègues de promotion</c:v>
                </c:pt>
                <c:pt idx="3">
                  <c:v>un formateur référent</c:v>
                </c:pt>
                <c:pt idx="4">
                  <c:v>le maître d'apprentissage</c:v>
                </c:pt>
                <c:pt idx="5">
                  <c:v>le coordinateur / responsable de la formation</c:v>
                </c:pt>
                <c:pt idx="6">
                  <c:v>le CFA Form'AS</c:v>
                </c:pt>
                <c:pt idx="7">
                  <c:v>personne</c:v>
                </c:pt>
              </c:strCache>
            </c:strRef>
          </c:cat>
          <c:val>
            <c:numRef>
              <c:f>graphiques!$B$130:$B$137</c:f>
              <c:numCache>
                <c:formatCode>0%</c:formatCode>
                <c:ptCount val="8"/>
                <c:pt idx="0">
                  <c:v>0.31</c:v>
                </c:pt>
                <c:pt idx="1">
                  <c:v>0.3</c:v>
                </c:pt>
                <c:pt idx="2">
                  <c:v>0.3</c:v>
                </c:pt>
                <c:pt idx="3">
                  <c:v>0.24</c:v>
                </c:pt>
                <c:pt idx="4">
                  <c:v>0.24</c:v>
                </c:pt>
                <c:pt idx="5">
                  <c:v>0.18</c:v>
                </c:pt>
                <c:pt idx="6">
                  <c:v>0.09</c:v>
                </c:pt>
                <c:pt idx="7">
                  <c:v>0.08</c:v>
                </c:pt>
              </c:numCache>
            </c:numRef>
          </c:val>
          <c:extLst>
            <c:ext xmlns:c16="http://schemas.microsoft.com/office/drawing/2014/chart" uri="{C3380CC4-5D6E-409C-BE32-E72D297353CC}">
              <c16:uniqueId val="{00000010-6394-4D17-AF25-8A464D67B10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7264307365875121"/>
          <c:y val="0.19449181883463273"/>
          <c:w val="0.31741446070325124"/>
          <c:h val="0.42790381039926623"/>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E81-4532-9C49-B8CED46E85C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E81-4532-9C49-B8CED46E85C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E81-4532-9C49-B8CED46E85C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E81-4532-9C49-B8CED46E85C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E81-4532-9C49-B8CED46E85C8}"/>
              </c:ext>
            </c:extLst>
          </c:dPt>
          <c:dLbls>
            <c:dLbl>
              <c:idx val="0"/>
              <c:layout>
                <c:manualLayout>
                  <c:x val="-1.2978150800127361E-2"/>
                  <c:y val="2.0596746341129828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45927251194193991"/>
                      <c:h val="0.14656852687730818"/>
                    </c:manualLayout>
                  </c15:layout>
                </c:ext>
                <c:ext xmlns:c16="http://schemas.microsoft.com/office/drawing/2014/chart" uri="{C3380CC4-5D6E-409C-BE32-E72D297353CC}">
                  <c16:uniqueId val="{00000001-DE81-4532-9C49-B8CED46E85C8}"/>
                </c:ext>
              </c:extLst>
            </c:dLbl>
            <c:dLbl>
              <c:idx val="1"/>
              <c:layout>
                <c:manualLayout>
                  <c:x val="0.18481202408744965"/>
                  <c:y val="0"/>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40139182307938698"/>
                      <c:h val="0.23817385617562578"/>
                    </c:manualLayout>
                  </c15:layout>
                </c:ext>
                <c:ext xmlns:c16="http://schemas.microsoft.com/office/drawing/2014/chart" uri="{C3380CC4-5D6E-409C-BE32-E72D297353CC}">
                  <c16:uniqueId val="{00000003-DE81-4532-9C49-B8CED46E85C8}"/>
                </c:ext>
              </c:extLst>
            </c:dLbl>
            <c:dLbl>
              <c:idx val="2"/>
              <c:layout>
                <c:manualLayout>
                  <c:x val="0"/>
                  <c:y val="-5.5454383013879574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ysClr val="windowText" lastClr="000000"/>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37615330457093293"/>
                      <c:h val="0.11782211619339852"/>
                    </c:manualLayout>
                  </c15:layout>
                </c:ext>
                <c:ext xmlns:c16="http://schemas.microsoft.com/office/drawing/2014/chart" uri="{C3380CC4-5D6E-409C-BE32-E72D297353CC}">
                  <c16:uniqueId val="{00000005-DE81-4532-9C49-B8CED46E85C8}"/>
                </c:ext>
              </c:extLst>
            </c:dLbl>
            <c:dLbl>
              <c:idx val="3"/>
              <c:layout>
                <c:manualLayout>
                  <c:x val="-4.1120044992711713E-2"/>
                  <c:y val="1.576239149770798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ysClr val="windowText" lastClr="000000"/>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38012673040168976"/>
                      <c:h val="0.11450986741809215"/>
                    </c:manualLayout>
                  </c15:layout>
                </c:ext>
                <c:ext xmlns:c16="http://schemas.microsoft.com/office/drawing/2014/chart" uri="{C3380CC4-5D6E-409C-BE32-E72D297353CC}">
                  <c16:uniqueId val="{00000007-DE81-4532-9C49-B8CED46E85C8}"/>
                </c:ext>
              </c:extLst>
            </c:dLbl>
            <c:dLbl>
              <c:idx val="4"/>
              <c:layout>
                <c:manualLayout>
                  <c:x val="0.13820270584270275"/>
                  <c:y val="-4.9999450062124952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ysClr val="windowText" lastClr="000000"/>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42030170515957826"/>
                      <c:h val="0.14988078969636398"/>
                    </c:manualLayout>
                  </c15:layout>
                </c:ext>
                <c:ext xmlns:c16="http://schemas.microsoft.com/office/drawing/2014/chart" uri="{C3380CC4-5D6E-409C-BE32-E72D297353CC}">
                  <c16:uniqueId val="{00000009-DE81-4532-9C49-B8CED46E85C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endParaRPr lang="fr-FR"/>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graphiques!$A$148:$A$152</c:f>
              <c:strCache>
                <c:ptCount val="5"/>
                <c:pt idx="0">
                  <c:v>j'ai déjà un emploi à la fin de la formation</c:v>
                </c:pt>
                <c:pt idx="1">
                  <c:v>trouver un emploi en rapport avec la formation suivie</c:v>
                </c:pt>
                <c:pt idx="2">
                  <c:v>suivre une autre formation</c:v>
                </c:pt>
                <c:pt idx="3">
                  <c:v>demander le statut d'auto-entrepreneur</c:v>
                </c:pt>
                <c:pt idx="4">
                  <c:v>trouver un emploi dans un autre secteur d'activité</c:v>
                </c:pt>
              </c:strCache>
            </c:strRef>
          </c:cat>
          <c:val>
            <c:numRef>
              <c:f>graphiques!$B$148:$B$152</c:f>
              <c:numCache>
                <c:formatCode>0%</c:formatCode>
                <c:ptCount val="5"/>
                <c:pt idx="0">
                  <c:v>0.33</c:v>
                </c:pt>
                <c:pt idx="1">
                  <c:v>0.3</c:v>
                </c:pt>
                <c:pt idx="2">
                  <c:v>0.22</c:v>
                </c:pt>
                <c:pt idx="3">
                  <c:v>0.08</c:v>
                </c:pt>
                <c:pt idx="4">
                  <c:v>7.0000000000000007E-2</c:v>
                </c:pt>
              </c:numCache>
            </c:numRef>
          </c:val>
          <c:extLst>
            <c:ext xmlns:c16="http://schemas.microsoft.com/office/drawing/2014/chart" uri="{C3380CC4-5D6E-409C-BE32-E72D297353CC}">
              <c16:uniqueId val="{0000000A-DE81-4532-9C49-B8CED46E85C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n-US" sz="6000" b="0" i="0" u="none" strike="noStrike" kern="1200" cap="all" spc="200" baseline="0">
                <a:solidFill>
                  <a:schemeClr val="tx1">
                    <a:lumMod val="95000"/>
                    <a:lumOff val="5000"/>
                  </a:schemeClr>
                </a:solidFill>
                <a:latin typeface="+mj-lt"/>
                <a:ea typeface="+mj-ea"/>
                <a:cs typeface="+mj-cs"/>
              </a:defRPr>
            </a:pPr>
            <a:r>
              <a:rPr lang="fr-FR"/>
              <a:t>COMMENT AVEZ-VOUS EU CONNAISSANCE DE CETTE FORMATION ?</a:t>
            </a:r>
          </a:p>
        </c:rich>
      </c:tx>
      <c:layout>
        <c:manualLayout>
          <c:xMode val="edge"/>
          <c:yMode val="edge"/>
          <c:x val="2.3704309531801023E-2"/>
          <c:y val="2.2592520140761917E-2"/>
        </c:manualLayout>
      </c:layout>
      <c:overlay val="0"/>
      <c:spPr>
        <a:noFill/>
        <a:ln>
          <a:noFill/>
        </a:ln>
        <a:effectLst/>
      </c:spPr>
      <c:txPr>
        <a:bodyPr rot="0" spcFirstLastPara="1" vertOverflow="ellipsis" vert="horz" wrap="square" anchor="ctr" anchorCtr="1"/>
        <a:lstStyle/>
        <a:p>
          <a:pPr>
            <a:defRPr lang="en-US" sz="6000" b="0" i="0" u="none" strike="noStrike" kern="1200" cap="all" spc="200" baseline="0">
              <a:solidFill>
                <a:schemeClr val="tx1">
                  <a:lumMod val="95000"/>
                  <a:lumOff val="5000"/>
                </a:schemeClr>
              </a:solidFill>
              <a:latin typeface="+mj-lt"/>
              <a:ea typeface="+mj-ea"/>
              <a:cs typeface="+mj-cs"/>
            </a:defRPr>
          </a:pPr>
          <a:endParaRPr lang="fr-FR"/>
        </a:p>
      </c:txPr>
    </c:title>
    <c:autoTitleDeleted val="0"/>
    <c:plotArea>
      <c:layout>
        <c:manualLayout>
          <c:layoutTarget val="inner"/>
          <c:xMode val="edge"/>
          <c:yMode val="edge"/>
          <c:x val="0.45414016473427671"/>
          <c:y val="0.27233418910037338"/>
          <c:w val="0.24792207499535818"/>
          <c:h val="0.41878067850726641"/>
        </c:manualLayout>
      </c:layout>
      <c:doughnutChart>
        <c:varyColors val="1"/>
        <c:dLbls>
          <c:showLegendKey val="0"/>
          <c:showVal val="0"/>
          <c:showCatName val="0"/>
          <c:showSerName val="0"/>
          <c:showPercent val="0"/>
          <c:showBubbleSize val="0"/>
          <c:showLeaderLines val="0"/>
        </c:dLbls>
        <c:firstSliceAng val="0"/>
        <c:holeSize val="75"/>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US" sz="5000" kern="1200" cap="all" spc="200" baseline="0">
          <a:solidFill>
            <a:schemeClr val="tx1">
              <a:lumMod val="95000"/>
              <a:lumOff val="5000"/>
            </a:schemeClr>
          </a:solidFill>
          <a:latin typeface="+mj-lt"/>
          <a:ea typeface="+mj-ea"/>
          <a:cs typeface="+mj-cs"/>
        </a:defRPr>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fr-FR" sz="2000" dirty="0">
                <a:solidFill>
                  <a:sysClr val="windowText" lastClr="000000"/>
                </a:solidFill>
                <a:latin typeface="Tw Cen MT" panose="020B0602020104020603" pitchFamily="34" charset="0"/>
              </a:rPr>
              <a:t>Comment avez-vous eu connaissance de cette formation</a:t>
            </a:r>
          </a:p>
          <a:p>
            <a:pPr>
              <a:defRPr sz="2000"/>
            </a:pPr>
            <a:r>
              <a:rPr lang="fr-FR" sz="2000" dirty="0">
                <a:solidFill>
                  <a:sysClr val="windowText" lastClr="000000"/>
                </a:solidFill>
                <a:latin typeface="Tw Cen MT" panose="020B0602020104020603" pitchFamily="34" charset="0"/>
              </a:rPr>
              <a:t>(plusieurs</a:t>
            </a:r>
            <a:r>
              <a:rPr lang="fr-FR" sz="2000" baseline="0" dirty="0">
                <a:solidFill>
                  <a:sysClr val="windowText" lastClr="000000"/>
                </a:solidFill>
                <a:latin typeface="Tw Cen MT" panose="020B0602020104020603" pitchFamily="34" charset="0"/>
              </a:rPr>
              <a:t> réponses possibles)</a:t>
            </a:r>
            <a:r>
              <a:rPr lang="fr-FR" sz="2000" baseline="0" dirty="0"/>
              <a:t>	</a:t>
            </a:r>
            <a:endParaRPr lang="fr-FR" sz="2000" dirty="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37554563596934998"/>
          <c:y val="0.32297494115949765"/>
          <c:w val="0.35079673611341822"/>
          <c:h val="0.61287267716779525"/>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EA0-4389-A2E6-EC263F7BD93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EA0-4389-A2E6-EC263F7BD93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EA0-4389-A2E6-EC263F7BD93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EA0-4389-A2E6-EC263F7BD93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EA0-4389-A2E6-EC263F7BD93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EA0-4389-A2E6-EC263F7BD93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EA0-4389-A2E6-EC263F7BD938}"/>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EA0-4389-A2E6-EC263F7BD938}"/>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9EA0-4389-A2E6-EC263F7BD938}"/>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9EA0-4389-A2E6-EC263F7BD938}"/>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9EA0-4389-A2E6-EC263F7BD938}"/>
              </c:ext>
            </c:extLst>
          </c:dPt>
          <c:dLbls>
            <c:dLbl>
              <c:idx val="0"/>
              <c:layout>
                <c:manualLayout>
                  <c:x val="3.4574453023772773E-2"/>
                  <c:y val="2.0448398568808479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9EA0-4389-A2E6-EC263F7BD938}"/>
                </c:ext>
              </c:extLst>
            </c:dLbl>
            <c:dLbl>
              <c:idx val="1"/>
              <c:layout>
                <c:manualLayout>
                  <c:x val="3.131526678304896E-2"/>
                  <c:y val="-3.909767948614664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9EA0-4389-A2E6-EC263F7BD938}"/>
                </c:ext>
              </c:extLst>
            </c:dLbl>
            <c:dLbl>
              <c:idx val="2"/>
              <c:layout>
                <c:manualLayout>
                  <c:x val="0.10353444878025207"/>
                  <c:y val="-7.8621518684149939E-3"/>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9EA0-4389-A2E6-EC263F7BD938}"/>
                </c:ext>
              </c:extLst>
            </c:dLbl>
            <c:dLbl>
              <c:idx val="3"/>
              <c:layout>
                <c:manualLayout>
                  <c:x val="-3.2413853509436923E-2"/>
                  <c:y val="2.6205111164131949E-3"/>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9EA0-4389-A2E6-EC263F7BD938}"/>
                </c:ext>
              </c:extLst>
            </c:dLbl>
            <c:dLbl>
              <c:idx val="4"/>
              <c:layout>
                <c:manualLayout>
                  <c:x val="-1.675902805254113E-2"/>
                  <c:y val="4.5139374791539781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9EA0-4389-A2E6-EC263F7BD938}"/>
                </c:ext>
              </c:extLst>
            </c:dLbl>
            <c:dLbl>
              <c:idx val="7"/>
              <c:layout>
                <c:manualLayout>
                  <c:x val="-5.2741978839782176E-2"/>
                  <c:y val="-3.605100865787679E-2"/>
                </c:manualLayout>
              </c:layout>
              <c:spPr>
                <a:noFill/>
                <a:ln>
                  <a:noFill/>
                </a:ln>
                <a:effectLst/>
              </c:spPr>
              <c:txPr>
                <a:bodyPr rot="0" spcFirstLastPara="1" vertOverflow="ellipsis" vert="horz" wrap="square" lIns="38100" tIns="19050" rIns="38100" bIns="19050" anchor="ctr" anchorCtr="1">
                  <a:noAutofit/>
                </a:bodyPr>
                <a:lstStyle/>
                <a:p>
                  <a:pPr>
                    <a:defRPr sz="15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eparator>
</c:separator>
              <c:extLst>
                <c:ext xmlns:c15="http://schemas.microsoft.com/office/drawing/2012/chart" uri="{CE6537A1-D6FC-4f65-9D91-7224C49458BB}">
                  <c15:layout>
                    <c:manualLayout>
                      <c:w val="0.23404253110153342"/>
                      <c:h val="8.9352826377492464E-2"/>
                    </c:manualLayout>
                  </c15:layout>
                </c:ext>
                <c:ext xmlns:c16="http://schemas.microsoft.com/office/drawing/2014/chart" uri="{C3380CC4-5D6E-409C-BE32-E72D297353CC}">
                  <c16:uniqueId val="{0000000F-9EA0-4389-A2E6-EC263F7BD938}"/>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graphiques!$A$1:$A$11</c:f>
              <c:strCache>
                <c:ptCount val="11"/>
                <c:pt idx="0">
                  <c:v>Employeur</c:v>
                </c:pt>
                <c:pt idx="1">
                  <c:v>Proches</c:v>
                </c:pt>
                <c:pt idx="2">
                  <c:v>Internet</c:v>
                </c:pt>
                <c:pt idx="3">
                  <c:v>Club de sport</c:v>
                </c:pt>
                <c:pt idx="4">
                  <c:v>La Mission Locale</c:v>
                </c:pt>
                <c:pt idx="5">
                  <c:v>Etablissement scolaire</c:v>
                </c:pt>
                <c:pt idx="6">
                  <c:v>Salon Emploi / Formation</c:v>
                </c:pt>
                <c:pt idx="7">
                  <c:v>APMSA ou développeur</c:v>
                </c:pt>
                <c:pt idx="8">
                  <c:v>France Travail</c:v>
                </c:pt>
                <c:pt idx="9">
                  <c:v>Service civique</c:v>
                </c:pt>
                <c:pt idx="10">
                  <c:v>CPP</c:v>
                </c:pt>
              </c:strCache>
            </c:strRef>
          </c:cat>
          <c:val>
            <c:numRef>
              <c:f>graphiques!$B$1:$B$11</c:f>
              <c:numCache>
                <c:formatCode>General</c:formatCode>
                <c:ptCount val="11"/>
                <c:pt idx="0">
                  <c:v>58</c:v>
                </c:pt>
                <c:pt idx="1">
                  <c:v>47</c:v>
                </c:pt>
                <c:pt idx="2">
                  <c:v>45</c:v>
                </c:pt>
                <c:pt idx="3">
                  <c:v>28</c:v>
                </c:pt>
                <c:pt idx="4">
                  <c:v>23</c:v>
                </c:pt>
                <c:pt idx="5">
                  <c:v>15</c:v>
                </c:pt>
                <c:pt idx="6">
                  <c:v>11</c:v>
                </c:pt>
                <c:pt idx="7">
                  <c:v>9</c:v>
                </c:pt>
                <c:pt idx="8">
                  <c:v>4</c:v>
                </c:pt>
                <c:pt idx="9">
                  <c:v>3</c:v>
                </c:pt>
                <c:pt idx="10">
                  <c:v>2</c:v>
                </c:pt>
              </c:numCache>
            </c:numRef>
          </c:val>
          <c:extLst>
            <c:ext xmlns:c16="http://schemas.microsoft.com/office/drawing/2014/chart" uri="{C3380CC4-5D6E-409C-BE32-E72D297353CC}">
              <c16:uniqueId val="{00000016-9EA0-4389-A2E6-EC263F7BD93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700" b="0" i="0" u="none" strike="noStrike" kern="1200" spc="0" baseline="0">
                <a:solidFill>
                  <a:sysClr val="windowText" lastClr="000000"/>
                </a:solidFill>
                <a:latin typeface="+mn-lt"/>
                <a:ea typeface="+mn-ea"/>
                <a:cs typeface="+mn-cs"/>
              </a:defRPr>
            </a:pPr>
            <a:r>
              <a:rPr lang="fr-FR" sz="2700" dirty="0">
                <a:solidFill>
                  <a:sysClr val="windowText" lastClr="000000"/>
                </a:solidFill>
              </a:rPr>
              <a:t>Informations, renseignements métiers et inscriptions auprès du CFA</a:t>
            </a:r>
          </a:p>
        </c:rich>
      </c:tx>
      <c:overlay val="0"/>
      <c:spPr>
        <a:noFill/>
        <a:ln>
          <a:noFill/>
        </a:ln>
        <a:effectLst/>
      </c:spPr>
      <c:txPr>
        <a:bodyPr rot="0" spcFirstLastPara="1" vertOverflow="ellipsis" vert="horz" wrap="square" anchor="ctr" anchorCtr="1"/>
        <a:lstStyle/>
        <a:p>
          <a:pPr>
            <a:defRPr sz="2700" b="0" i="0" u="none" strike="noStrike" kern="1200" spc="0" baseline="0">
              <a:solidFill>
                <a:sysClr val="windowText" lastClr="000000"/>
              </a:solidFill>
              <a:latin typeface="+mn-lt"/>
              <a:ea typeface="+mn-ea"/>
              <a:cs typeface="+mn-cs"/>
            </a:defRPr>
          </a:pPr>
          <a:endParaRPr lang="fr-FR"/>
        </a:p>
      </c:txPr>
    </c:title>
    <c:autoTitleDeleted val="0"/>
    <c:plotArea>
      <c:layout>
        <c:manualLayout>
          <c:layoutTarget val="inner"/>
          <c:xMode val="edge"/>
          <c:yMode val="edge"/>
          <c:x val="0.30544608070184998"/>
          <c:y val="0.41597008810191094"/>
          <c:w val="0.52303592349399219"/>
          <c:h val="0.5206676644305973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9FD-4443-A780-D8441AA9A9D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9FD-4443-A780-D8441AA9A9D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9FD-4443-A780-D8441AA9A9D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9FD-4443-A780-D8441AA9A9D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9FD-4443-A780-D8441AA9A9D2}"/>
              </c:ext>
            </c:extLst>
          </c:dPt>
          <c:dLbls>
            <c:dLbl>
              <c:idx val="0"/>
              <c:layout>
                <c:manualLayout>
                  <c:x val="-0.17500212857259625"/>
                  <c:y val="7.3855211672244556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09FD-4443-A780-D8441AA9A9D2}"/>
                </c:ext>
              </c:extLst>
            </c:dLbl>
            <c:dLbl>
              <c:idx val="1"/>
              <c:layout>
                <c:manualLayout>
                  <c:x val="0.16038717884096668"/>
                  <c:y val="-0.13216202018208936"/>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09FD-4443-A780-D8441AA9A9D2}"/>
                </c:ext>
              </c:extLst>
            </c:dLbl>
            <c:dLbl>
              <c:idx val="2"/>
              <c:layout>
                <c:manualLayout>
                  <c:x val="0"/>
                  <c:y val="7.4344939840056039E-3"/>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42183191729329911"/>
                      <c:h val="0.12153408945914949"/>
                    </c:manualLayout>
                  </c15:layout>
                </c:ext>
                <c:ext xmlns:c16="http://schemas.microsoft.com/office/drawing/2014/chart" uri="{C3380CC4-5D6E-409C-BE32-E72D297353CC}">
                  <c16:uniqueId val="{00000005-09FD-4443-A780-D8441AA9A9D2}"/>
                </c:ext>
              </c:extLst>
            </c:dLbl>
            <c:dLbl>
              <c:idx val="3"/>
              <c:layout>
                <c:manualLayout>
                  <c:x val="3.8444064517886824E-2"/>
                  <c:y val="-5.314864360214816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40882388460143521"/>
                      <c:h val="0.12329545307449949"/>
                    </c:manualLayout>
                  </c15:layout>
                </c:ext>
                <c:ext xmlns:c16="http://schemas.microsoft.com/office/drawing/2014/chart" uri="{C3380CC4-5D6E-409C-BE32-E72D297353CC}">
                  <c16:uniqueId val="{00000007-09FD-4443-A780-D8441AA9A9D2}"/>
                </c:ext>
              </c:extLst>
            </c:dLbl>
            <c:dLbl>
              <c:idx val="4"/>
              <c:layout>
                <c:manualLayout>
                  <c:x val="0.1189446366782007"/>
                  <c:y val="-7.3197155338757466E-2"/>
                </c:manualLayout>
              </c:layout>
              <c:spPr>
                <a:noFill/>
                <a:ln>
                  <a:noFill/>
                </a:ln>
                <a:effectLst/>
              </c:spPr>
              <c:txPr>
                <a:bodyPr rot="0" spcFirstLastPara="1" vertOverflow="ellipsis" vert="horz" wrap="square" lIns="38100" tIns="19050" rIns="38100" bIns="19050" anchor="ctr" anchorCtr="1">
                  <a:noAutofit/>
                </a:bodyPr>
                <a:lstStyle/>
                <a:p>
                  <a:pPr>
                    <a:defRPr sz="1500" b="0" i="0" u="none" strike="noStrike" kern="1200" baseline="0">
                      <a:solidFill>
                        <a:sysClr val="windowText" lastClr="000000"/>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40696559421688328"/>
                      <c:h val="0.10157196848518291"/>
                    </c:manualLayout>
                  </c15:layout>
                </c:ext>
                <c:ext xmlns:c16="http://schemas.microsoft.com/office/drawing/2014/chart" uri="{C3380CC4-5D6E-409C-BE32-E72D297353CC}">
                  <c16:uniqueId val="{00000009-09FD-4443-A780-D8441AA9A9D2}"/>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ysClr val="windowText" lastClr="000000"/>
                    </a:solidFill>
                    <a:latin typeface="+mn-lt"/>
                    <a:ea typeface="+mn-ea"/>
                    <a:cs typeface="+mn-cs"/>
                  </a:defRPr>
                </a:pPr>
                <a:endParaRPr lang="fr-FR"/>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graphiques!$A$25:$A$29</c:f>
              <c:strCache>
                <c:ptCount val="5"/>
                <c:pt idx="0">
                  <c:v>très satisfaisant</c:v>
                </c:pt>
                <c:pt idx="1">
                  <c:v>satisfaisant</c:v>
                </c:pt>
                <c:pt idx="2">
                  <c:v>moyennement satisfaisant</c:v>
                </c:pt>
                <c:pt idx="3">
                  <c:v>pas satisfaisant</c:v>
                </c:pt>
                <c:pt idx="4">
                  <c:v>non concerné</c:v>
                </c:pt>
              </c:strCache>
            </c:strRef>
          </c:cat>
          <c:val>
            <c:numRef>
              <c:f>graphiques!$B$25:$B$29</c:f>
              <c:numCache>
                <c:formatCode>0%</c:formatCode>
                <c:ptCount val="5"/>
                <c:pt idx="0">
                  <c:v>0.37</c:v>
                </c:pt>
                <c:pt idx="1">
                  <c:v>0.46</c:v>
                </c:pt>
                <c:pt idx="2">
                  <c:v>0.1</c:v>
                </c:pt>
                <c:pt idx="3">
                  <c:v>0.02</c:v>
                </c:pt>
                <c:pt idx="4">
                  <c:v>0.05</c:v>
                </c:pt>
              </c:numCache>
            </c:numRef>
          </c:val>
          <c:extLst>
            <c:ext xmlns:c16="http://schemas.microsoft.com/office/drawing/2014/chart" uri="{C3380CC4-5D6E-409C-BE32-E72D297353CC}">
              <c16:uniqueId val="{0000000A-09FD-4443-A780-D8441AA9A9D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700" b="0" i="0" u="none" strike="noStrike" kern="1200" spc="0" baseline="0">
                <a:solidFill>
                  <a:sysClr val="windowText" lastClr="000000"/>
                </a:solidFill>
                <a:latin typeface="Tw Cen MT" panose="020B0602020104020603" pitchFamily="34" charset="0"/>
                <a:ea typeface="+mn-ea"/>
                <a:cs typeface="+mn-cs"/>
              </a:defRPr>
            </a:pPr>
            <a:r>
              <a:rPr lang="fr-FR" sz="2700">
                <a:solidFill>
                  <a:sysClr val="windowText" lastClr="000000"/>
                </a:solidFill>
                <a:latin typeface="Tw Cen MT" panose="020B0602020104020603" pitchFamily="34" charset="0"/>
              </a:rPr>
              <a:t>Participation aux réunions d'information</a:t>
            </a:r>
          </a:p>
        </c:rich>
      </c:tx>
      <c:overlay val="0"/>
      <c:spPr>
        <a:noFill/>
        <a:ln>
          <a:noFill/>
        </a:ln>
        <a:effectLst/>
      </c:spPr>
      <c:txPr>
        <a:bodyPr rot="0" spcFirstLastPara="1" vertOverflow="ellipsis" vert="horz" wrap="square" anchor="ctr" anchorCtr="1"/>
        <a:lstStyle/>
        <a:p>
          <a:pPr>
            <a:defRPr sz="2700" b="0" i="0" u="none" strike="noStrike" kern="1200" spc="0" baseline="0">
              <a:solidFill>
                <a:sysClr val="windowText" lastClr="000000"/>
              </a:solidFill>
              <a:latin typeface="Tw Cen MT" panose="020B0602020104020603" pitchFamily="34" charset="0"/>
              <a:ea typeface="+mn-ea"/>
              <a:cs typeface="+mn-cs"/>
            </a:defRPr>
          </a:pPr>
          <a:endParaRPr lang="fr-FR"/>
        </a:p>
      </c:txPr>
    </c:title>
    <c:autoTitleDeleted val="0"/>
    <c:plotArea>
      <c:layout>
        <c:manualLayout>
          <c:layoutTarget val="inner"/>
          <c:xMode val="edge"/>
          <c:yMode val="edge"/>
          <c:x val="0.22155705082319255"/>
          <c:y val="0.30542163113019921"/>
          <c:w val="0.61021923168694825"/>
          <c:h val="0.56324361238633947"/>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BF9-4B37-A7FC-6566F872C81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BF9-4B37-A7FC-6566F872C81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BF9-4B37-A7FC-6566F872C81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BF9-4B37-A7FC-6566F872C818}"/>
              </c:ext>
            </c:extLst>
          </c:dPt>
          <c:dLbls>
            <c:dLbl>
              <c:idx val="3"/>
              <c:layout>
                <c:manualLayout>
                  <c:x val="0.19455328083989501"/>
                  <c:y val="-4.1416769679431795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1BF9-4B37-A7FC-6566F872C818}"/>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ysClr val="windowText" lastClr="000000"/>
                    </a:solidFill>
                    <a:latin typeface="+mn-lt"/>
                    <a:ea typeface="+mn-ea"/>
                    <a:cs typeface="+mn-cs"/>
                  </a:defRPr>
                </a:pPr>
                <a:endParaRPr lang="fr-FR"/>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graphiques!$M$27:$M$30</c:f>
              <c:strCache>
                <c:ptCount val="4"/>
                <c:pt idx="0">
                  <c:v>uniquement CFA</c:v>
                </c:pt>
                <c:pt idx="1">
                  <c:v>uniquement UFA</c:v>
                </c:pt>
                <c:pt idx="2">
                  <c:v>les deux</c:v>
                </c:pt>
                <c:pt idx="3">
                  <c:v>aucune</c:v>
                </c:pt>
              </c:strCache>
            </c:strRef>
          </c:cat>
          <c:val>
            <c:numRef>
              <c:f>graphiques!$N$27:$N$30</c:f>
              <c:numCache>
                <c:formatCode>0%</c:formatCode>
                <c:ptCount val="4"/>
                <c:pt idx="0">
                  <c:v>0.17</c:v>
                </c:pt>
                <c:pt idx="1">
                  <c:v>0.13</c:v>
                </c:pt>
                <c:pt idx="2">
                  <c:v>0.1</c:v>
                </c:pt>
                <c:pt idx="3">
                  <c:v>0.6</c:v>
                </c:pt>
              </c:numCache>
            </c:numRef>
          </c:val>
          <c:extLst>
            <c:ext xmlns:c16="http://schemas.microsoft.com/office/drawing/2014/chart" uri="{C3380CC4-5D6E-409C-BE32-E72D297353CC}">
              <c16:uniqueId val="{00000008-1BF9-4B37-A7FC-6566F872C81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500" b="0" i="0" u="none" strike="noStrike" kern="1200" spc="0" baseline="0">
                <a:solidFill>
                  <a:sysClr val="windowText" lastClr="000000"/>
                </a:solidFill>
                <a:latin typeface="+mn-lt"/>
                <a:ea typeface="+mn-ea"/>
                <a:cs typeface="+mn-cs"/>
              </a:defRPr>
            </a:pPr>
            <a:r>
              <a:rPr lang="fr-FR" sz="2500">
                <a:solidFill>
                  <a:sysClr val="windowText" lastClr="000000"/>
                </a:solidFill>
              </a:rPr>
              <a:t>Aide à la recherche d'un employeur</a:t>
            </a:r>
          </a:p>
        </c:rich>
      </c:tx>
      <c:overlay val="0"/>
      <c:spPr>
        <a:noFill/>
        <a:ln>
          <a:noFill/>
        </a:ln>
        <a:effectLst/>
      </c:spPr>
      <c:txPr>
        <a:bodyPr rot="0" spcFirstLastPara="1" vertOverflow="ellipsis" vert="horz" wrap="square" anchor="ctr" anchorCtr="1"/>
        <a:lstStyle/>
        <a:p>
          <a:pPr>
            <a:defRPr sz="2500" b="0" i="0" u="none" strike="noStrike" kern="1200" spc="0" baseline="0">
              <a:solidFill>
                <a:sysClr val="windowText" lastClr="000000"/>
              </a:solidFill>
              <a:latin typeface="+mn-lt"/>
              <a:ea typeface="+mn-ea"/>
              <a:cs typeface="+mn-cs"/>
            </a:defRPr>
          </a:pPr>
          <a:endParaRPr lang="fr-FR"/>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9FD-4C70-BBD6-3113BC65776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9FD-4C70-BBD6-3113BC65776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9FD-4C70-BBD6-3113BC65776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9FD-4C70-BBD6-3113BC65776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9FD-4C70-BBD6-3113BC657762}"/>
              </c:ext>
            </c:extLst>
          </c:dPt>
          <c:dLbls>
            <c:dLbl>
              <c:idx val="0"/>
              <c:layout>
                <c:manualLayout>
                  <c:x val="-0.21457397983232185"/>
                  <c:y val="0.13294717265905434"/>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89FD-4C70-BBD6-3113BC657762}"/>
                </c:ext>
              </c:extLst>
            </c:dLbl>
            <c:dLbl>
              <c:idx val="1"/>
              <c:layout>
                <c:manualLayout>
                  <c:x val="-7.0344635013370853E-4"/>
                  <c:y val="-0.19892030948366457"/>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89FD-4C70-BBD6-3113BC657762}"/>
                </c:ext>
              </c:extLst>
            </c:dLbl>
            <c:dLbl>
              <c:idx val="3"/>
              <c:layout>
                <c:manualLayout>
                  <c:x val="-1.8490589774943195E-2"/>
                  <c:y val="-1.3855881840357026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89FD-4C70-BBD6-3113BC65776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endParaRPr lang="fr-FR"/>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graphiques!$A$43:$A$47</c:f>
              <c:strCache>
                <c:ptCount val="5"/>
                <c:pt idx="0">
                  <c:v>très satisfaisant</c:v>
                </c:pt>
                <c:pt idx="1">
                  <c:v>satisfaisant</c:v>
                </c:pt>
                <c:pt idx="2">
                  <c:v>moyennement satisfaisant</c:v>
                </c:pt>
                <c:pt idx="3">
                  <c:v>pas satisfaisant</c:v>
                </c:pt>
                <c:pt idx="4">
                  <c:v>non concerné</c:v>
                </c:pt>
              </c:strCache>
            </c:strRef>
          </c:cat>
          <c:val>
            <c:numRef>
              <c:f>graphiques!$B$43:$B$47</c:f>
              <c:numCache>
                <c:formatCode>0%</c:formatCode>
                <c:ptCount val="5"/>
                <c:pt idx="0">
                  <c:v>0.28999999999999998</c:v>
                </c:pt>
                <c:pt idx="1">
                  <c:v>0.42</c:v>
                </c:pt>
                <c:pt idx="2">
                  <c:v>0.13</c:v>
                </c:pt>
                <c:pt idx="3">
                  <c:v>0.03</c:v>
                </c:pt>
                <c:pt idx="4">
                  <c:v>0.13</c:v>
                </c:pt>
              </c:numCache>
            </c:numRef>
          </c:val>
          <c:extLst>
            <c:ext xmlns:c16="http://schemas.microsoft.com/office/drawing/2014/chart" uri="{C3380CC4-5D6E-409C-BE32-E72D297353CC}">
              <c16:uniqueId val="{0000000A-89FD-4C70-BBD6-3113BC65776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1"/>
            </a:solidFill>
            <a:ln>
              <a:noFill/>
            </a:ln>
            <a:effectLst/>
          </c:spPr>
          <c:invertIfNegative val="0"/>
          <c:cat>
            <c:strRef>
              <c:f>graphiques!$A$61:$A$68</c:f>
              <c:strCache>
                <c:ptCount val="7"/>
                <c:pt idx="0">
                  <c:v>Encadrement et management</c:v>
                </c:pt>
                <c:pt idx="1">
                  <c:v>Compétences sportives et physiques</c:v>
                </c:pt>
                <c:pt idx="2">
                  <c:v>Compétences administratives</c:v>
                </c:pt>
                <c:pt idx="3">
                  <c:v>Gestion de projet</c:v>
                </c:pt>
                <c:pt idx="4">
                  <c:v>Savoir-être professionnel</c:v>
                </c:pt>
                <c:pt idx="5">
                  <c:v>Techniques d'animation </c:v>
                </c:pt>
                <c:pt idx="6">
                  <c:v>Relation et médiation</c:v>
                </c:pt>
              </c:strCache>
            </c:strRef>
          </c:cat>
          <c:val>
            <c:numRef>
              <c:f>graphiques!$B$61:$B$68</c:f>
              <c:numCache>
                <c:formatCode>General</c:formatCode>
                <c:ptCount val="8"/>
              </c:numCache>
            </c:numRef>
          </c:val>
          <c:extLst>
            <c:ext xmlns:c16="http://schemas.microsoft.com/office/drawing/2014/chart" uri="{C3380CC4-5D6E-409C-BE32-E72D297353CC}">
              <c16:uniqueId val="{00000000-13DE-4751-9AA8-7C2B4C57518F}"/>
            </c:ext>
          </c:extLst>
        </c:ser>
        <c:ser>
          <c:idx val="1"/>
          <c:order val="1"/>
          <c:spPr>
            <a:solidFill>
              <a:schemeClr val="accent2"/>
            </a:solidFill>
            <a:ln>
              <a:noFill/>
            </a:ln>
            <a:effectLst/>
          </c:spPr>
          <c:invertIfNegative val="0"/>
          <c:cat>
            <c:strRef>
              <c:f>graphiques!$A$61:$A$68</c:f>
              <c:strCache>
                <c:ptCount val="7"/>
                <c:pt idx="0">
                  <c:v>Encadrement et management</c:v>
                </c:pt>
                <c:pt idx="1">
                  <c:v>Compétences sportives et physiques</c:v>
                </c:pt>
                <c:pt idx="2">
                  <c:v>Compétences administratives</c:v>
                </c:pt>
                <c:pt idx="3">
                  <c:v>Gestion de projet</c:v>
                </c:pt>
                <c:pt idx="4">
                  <c:v>Savoir-être professionnel</c:v>
                </c:pt>
                <c:pt idx="5">
                  <c:v>Techniques d'animation </c:v>
                </c:pt>
                <c:pt idx="6">
                  <c:v>Relation et médiation</c:v>
                </c:pt>
              </c:strCache>
            </c:strRef>
          </c:cat>
          <c:val>
            <c:numRef>
              <c:f>graphiques!$C$61:$C$68</c:f>
              <c:numCache>
                <c:formatCode>General</c:formatCode>
                <c:ptCount val="8"/>
                <c:pt idx="0">
                  <c:v>15</c:v>
                </c:pt>
                <c:pt idx="1">
                  <c:v>18</c:v>
                </c:pt>
                <c:pt idx="2">
                  <c:v>33</c:v>
                </c:pt>
                <c:pt idx="3">
                  <c:v>40</c:v>
                </c:pt>
                <c:pt idx="4">
                  <c:v>43</c:v>
                </c:pt>
                <c:pt idx="5">
                  <c:v>45</c:v>
                </c:pt>
                <c:pt idx="6">
                  <c:v>58</c:v>
                </c:pt>
              </c:numCache>
            </c:numRef>
          </c:val>
          <c:extLst>
            <c:ext xmlns:c16="http://schemas.microsoft.com/office/drawing/2014/chart" uri="{C3380CC4-5D6E-409C-BE32-E72D297353CC}">
              <c16:uniqueId val="{00000001-13DE-4751-9AA8-7C2B4C57518F}"/>
            </c:ext>
          </c:extLst>
        </c:ser>
        <c:dLbls>
          <c:showLegendKey val="0"/>
          <c:showVal val="0"/>
          <c:showCatName val="0"/>
          <c:showSerName val="0"/>
          <c:showPercent val="0"/>
          <c:showBubbleSize val="0"/>
        </c:dLbls>
        <c:gapWidth val="182"/>
        <c:axId val="817424952"/>
        <c:axId val="817432168"/>
      </c:barChart>
      <c:catAx>
        <c:axId val="8174249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700" b="0" i="0" u="none" strike="noStrike" kern="1200" baseline="0">
                <a:solidFill>
                  <a:schemeClr val="tx1"/>
                </a:solidFill>
                <a:latin typeface="+mn-lt"/>
                <a:ea typeface="+mn-ea"/>
                <a:cs typeface="+mn-cs"/>
              </a:defRPr>
            </a:pPr>
            <a:endParaRPr lang="fr-FR"/>
          </a:p>
        </c:txPr>
        <c:crossAx val="817432168"/>
        <c:crosses val="autoZero"/>
        <c:auto val="1"/>
        <c:lblAlgn val="ctr"/>
        <c:lblOffset val="100"/>
        <c:noMultiLvlLbl val="0"/>
      </c:catAx>
      <c:valAx>
        <c:axId val="8174321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174249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2"/>
            <c:invertIfNegative val="0"/>
            <c:bubble3D val="0"/>
            <c:spPr>
              <a:solidFill>
                <a:srgbClr val="FFC000"/>
              </a:solidFill>
              <a:ln>
                <a:noFill/>
              </a:ln>
              <a:effectLst/>
            </c:spPr>
            <c:extLst>
              <c:ext xmlns:c16="http://schemas.microsoft.com/office/drawing/2014/chart" uri="{C3380CC4-5D6E-409C-BE32-E72D297353CC}">
                <c16:uniqueId val="{00000001-7CF8-425B-B076-9A6319C08E53}"/>
              </c:ext>
            </c:extLst>
          </c:dPt>
          <c:dPt>
            <c:idx val="3"/>
            <c:invertIfNegative val="0"/>
            <c:bubble3D val="0"/>
            <c:spPr>
              <a:solidFill>
                <a:srgbClr val="FFC000"/>
              </a:solidFill>
              <a:ln>
                <a:noFill/>
              </a:ln>
              <a:effectLst/>
            </c:spPr>
            <c:extLst>
              <c:ext xmlns:c16="http://schemas.microsoft.com/office/drawing/2014/chart" uri="{C3380CC4-5D6E-409C-BE32-E72D297353CC}">
                <c16:uniqueId val="{00000003-7CF8-425B-B076-9A6319C08E53}"/>
              </c:ext>
            </c:extLst>
          </c:dPt>
          <c:dLbls>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graphiques!$A$76:$A$79</c:f>
              <c:strCache>
                <c:ptCount val="4"/>
                <c:pt idx="0">
                  <c:v>Ont suivi un enseignement à distance</c:v>
                </c:pt>
                <c:pt idx="1">
                  <c:v>Ont trouvé que la plateforme était adaptée au contenu de la formation</c:v>
                </c:pt>
                <c:pt idx="2">
                  <c:v>N'ont pas suivi d'enseignement à distance</c:v>
                </c:pt>
                <c:pt idx="3">
                  <c:v>Auraient souhaité en suivre</c:v>
                </c:pt>
              </c:strCache>
            </c:strRef>
          </c:cat>
          <c:val>
            <c:numRef>
              <c:f>graphiques!$B$76:$B$79</c:f>
              <c:numCache>
                <c:formatCode>0%</c:formatCode>
                <c:ptCount val="4"/>
                <c:pt idx="0">
                  <c:v>0.36</c:v>
                </c:pt>
                <c:pt idx="1">
                  <c:v>0.84</c:v>
                </c:pt>
                <c:pt idx="2">
                  <c:v>0.64</c:v>
                </c:pt>
                <c:pt idx="3">
                  <c:v>0.16</c:v>
                </c:pt>
              </c:numCache>
            </c:numRef>
          </c:val>
          <c:extLst>
            <c:ext xmlns:c16="http://schemas.microsoft.com/office/drawing/2014/chart" uri="{C3380CC4-5D6E-409C-BE32-E72D297353CC}">
              <c16:uniqueId val="{00000004-7CF8-425B-B076-9A6319C08E53}"/>
            </c:ext>
          </c:extLst>
        </c:ser>
        <c:dLbls>
          <c:showLegendKey val="0"/>
          <c:showVal val="0"/>
          <c:showCatName val="0"/>
          <c:showSerName val="0"/>
          <c:showPercent val="0"/>
          <c:showBubbleSize val="0"/>
        </c:dLbls>
        <c:gapWidth val="219"/>
        <c:overlap val="-27"/>
        <c:axId val="720543928"/>
        <c:axId val="720545240"/>
      </c:barChart>
      <c:catAx>
        <c:axId val="720543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fr-FR"/>
          </a:p>
        </c:txPr>
        <c:crossAx val="720545240"/>
        <c:crosses val="autoZero"/>
        <c:auto val="1"/>
        <c:lblAlgn val="ctr"/>
        <c:lblOffset val="100"/>
        <c:noMultiLvlLbl val="0"/>
      </c:catAx>
      <c:valAx>
        <c:axId val="720545240"/>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720543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solidFill>
                  <a:sysClr val="windowText" lastClr="000000"/>
                </a:solidFill>
              </a:rPr>
              <a:t>Plateforme(s)</a:t>
            </a:r>
            <a:r>
              <a:rPr lang="fr-FR" baseline="0">
                <a:solidFill>
                  <a:sysClr val="windowText" lastClr="000000"/>
                </a:solidFill>
              </a:rPr>
              <a:t> utilisée(s)</a:t>
            </a:r>
            <a:endParaRPr lang="fr-FR">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ysClr val="windowText" lastClr="000000"/>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graphiques!$K$93:$K$96</c:f>
              <c:strCache>
                <c:ptCount val="4"/>
                <c:pt idx="0">
                  <c:v>Plateforme Moodle du CFA</c:v>
                </c:pt>
                <c:pt idx="1">
                  <c:v>Plateforme de l'UFA</c:v>
                </c:pt>
                <c:pt idx="2">
                  <c:v>Plusieurs plateformes différentes</c:v>
                </c:pt>
                <c:pt idx="3">
                  <c:v>Ne sait pas</c:v>
                </c:pt>
              </c:strCache>
            </c:strRef>
          </c:cat>
          <c:val>
            <c:numRef>
              <c:f>graphiques!$L$93:$L$96</c:f>
              <c:numCache>
                <c:formatCode>0%</c:formatCode>
                <c:ptCount val="4"/>
                <c:pt idx="0">
                  <c:v>0.38</c:v>
                </c:pt>
                <c:pt idx="1">
                  <c:v>0.15</c:v>
                </c:pt>
                <c:pt idx="2">
                  <c:v>0.28999999999999998</c:v>
                </c:pt>
                <c:pt idx="3">
                  <c:v>0.13</c:v>
                </c:pt>
              </c:numCache>
            </c:numRef>
          </c:val>
          <c:extLst>
            <c:ext xmlns:c16="http://schemas.microsoft.com/office/drawing/2014/chart" uri="{C3380CC4-5D6E-409C-BE32-E72D297353CC}">
              <c16:uniqueId val="{00000000-C791-431A-95A3-55952E62B985}"/>
            </c:ext>
          </c:extLst>
        </c:ser>
        <c:dLbls>
          <c:showLegendKey val="0"/>
          <c:showVal val="0"/>
          <c:showCatName val="0"/>
          <c:showSerName val="0"/>
          <c:showPercent val="0"/>
          <c:showBubbleSize val="0"/>
        </c:dLbls>
        <c:gapWidth val="219"/>
        <c:overlap val="-27"/>
        <c:axId val="591919592"/>
        <c:axId val="591922872"/>
      </c:barChart>
      <c:catAx>
        <c:axId val="591919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fr-FR"/>
          </a:p>
        </c:txPr>
        <c:crossAx val="591922872"/>
        <c:crosses val="autoZero"/>
        <c:auto val="1"/>
        <c:lblAlgn val="ctr"/>
        <c:lblOffset val="100"/>
        <c:noMultiLvlLbl val="0"/>
      </c:catAx>
      <c:valAx>
        <c:axId val="5919228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91919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C3D297-F678-4C84-8AF0-783CE75F665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4C6F6222-7F5F-4C47-B743-CE6EAF237DCA}">
      <dgm:prSet custT="1"/>
      <dgm:spPr/>
      <dgm:t>
        <a:bodyPr/>
        <a:lstStyle/>
        <a:p>
          <a:r>
            <a:rPr lang="fr-FR" sz="2500" b="1" dirty="0">
              <a:solidFill>
                <a:srgbClr val="FF5050"/>
              </a:solidFill>
            </a:rPr>
            <a:t>82% </a:t>
          </a:r>
          <a:r>
            <a:rPr lang="fr-FR" sz="2000" dirty="0"/>
            <a:t>des apprenti(e)s estiment avoir été « très bien informés » ou « bien informés » sur les </a:t>
          </a:r>
          <a:r>
            <a:rPr lang="fr-FR" sz="2000" b="1" dirty="0"/>
            <a:t>modalités générales du contrat d’apprentissage</a:t>
          </a:r>
          <a:endParaRPr lang="en-US" sz="2000" b="1" dirty="0"/>
        </a:p>
      </dgm:t>
    </dgm:pt>
    <dgm:pt modelId="{DF09C9A3-1F82-4B91-AF59-DB41EE6E545D}" type="parTrans" cxnId="{573E84CE-0C8D-4120-B79E-A1C991F73B3B}">
      <dgm:prSet/>
      <dgm:spPr/>
      <dgm:t>
        <a:bodyPr/>
        <a:lstStyle/>
        <a:p>
          <a:endParaRPr lang="en-US"/>
        </a:p>
      </dgm:t>
    </dgm:pt>
    <dgm:pt modelId="{1FCB9C7D-8800-4DDB-8E75-14415D723C12}" type="sibTrans" cxnId="{573E84CE-0C8D-4120-B79E-A1C991F73B3B}">
      <dgm:prSet/>
      <dgm:spPr/>
      <dgm:t>
        <a:bodyPr/>
        <a:lstStyle/>
        <a:p>
          <a:endParaRPr lang="en-US"/>
        </a:p>
      </dgm:t>
    </dgm:pt>
    <dgm:pt modelId="{77667FED-CC0E-433D-BBAE-CE24640AB114}">
      <dgm:prSet/>
      <dgm:spPr/>
      <dgm:t>
        <a:bodyPr/>
        <a:lstStyle/>
        <a:p>
          <a:r>
            <a:rPr lang="fr-FR" dirty="0"/>
            <a:t>79% des apprenti(e)s ont réalisé le « module de rentrée »</a:t>
          </a:r>
          <a:endParaRPr lang="en-US" dirty="0"/>
        </a:p>
      </dgm:t>
    </dgm:pt>
    <dgm:pt modelId="{5708ACF3-C82F-41D1-8F0C-F257CBA68C7B}" type="parTrans" cxnId="{63B942B6-44FE-425B-9FF0-DE5B784AF57A}">
      <dgm:prSet/>
      <dgm:spPr/>
      <dgm:t>
        <a:bodyPr/>
        <a:lstStyle/>
        <a:p>
          <a:endParaRPr lang="en-US"/>
        </a:p>
      </dgm:t>
    </dgm:pt>
    <dgm:pt modelId="{5607518D-AF01-4EEC-9F77-8A76D63523E2}" type="sibTrans" cxnId="{63B942B6-44FE-425B-9FF0-DE5B784AF57A}">
      <dgm:prSet/>
      <dgm:spPr/>
      <dgm:t>
        <a:bodyPr/>
        <a:lstStyle/>
        <a:p>
          <a:endParaRPr lang="en-US"/>
        </a:p>
      </dgm:t>
    </dgm:pt>
    <dgm:pt modelId="{F27BA4F3-330E-4BCE-AB31-B1BF90926C41}">
      <dgm:prSet custT="1"/>
      <dgm:spPr/>
      <dgm:t>
        <a:bodyPr/>
        <a:lstStyle/>
        <a:p>
          <a:r>
            <a:rPr lang="fr-FR" sz="2400" dirty="0"/>
            <a:t>6,7/10, note de satisfaction du module du rentrée</a:t>
          </a:r>
        </a:p>
        <a:p>
          <a:r>
            <a:rPr lang="fr-FR" sz="2400" dirty="0"/>
            <a:t> </a:t>
          </a:r>
          <a:r>
            <a:rPr lang="fr-FR" sz="2200" i="1" dirty="0"/>
            <a:t>(10 étant « très utile et très complet)</a:t>
          </a:r>
          <a:endParaRPr lang="en-US" sz="2200" i="1" dirty="0"/>
        </a:p>
      </dgm:t>
    </dgm:pt>
    <dgm:pt modelId="{AC4B2D2D-BAC6-4ECE-9CC8-0B2F7061B53A}" type="parTrans" cxnId="{14739538-7A08-4F1F-AC23-4FAB04C2EE22}">
      <dgm:prSet/>
      <dgm:spPr/>
      <dgm:t>
        <a:bodyPr/>
        <a:lstStyle/>
        <a:p>
          <a:endParaRPr lang="en-US"/>
        </a:p>
      </dgm:t>
    </dgm:pt>
    <dgm:pt modelId="{CB036268-A3CB-43D0-A64C-04815D6D2822}" type="sibTrans" cxnId="{14739538-7A08-4F1F-AC23-4FAB04C2EE22}">
      <dgm:prSet/>
      <dgm:spPr/>
      <dgm:t>
        <a:bodyPr/>
        <a:lstStyle/>
        <a:p>
          <a:endParaRPr lang="en-US"/>
        </a:p>
      </dgm:t>
    </dgm:pt>
    <dgm:pt modelId="{04CD2A2B-8872-454D-8165-B3A8E123C43F}" type="pres">
      <dgm:prSet presAssocID="{09C3D297-F678-4C84-8AF0-783CE75F6658}" presName="hierChild1" presStyleCnt="0">
        <dgm:presLayoutVars>
          <dgm:chPref val="1"/>
          <dgm:dir/>
          <dgm:animOne val="branch"/>
          <dgm:animLvl val="lvl"/>
          <dgm:resizeHandles/>
        </dgm:presLayoutVars>
      </dgm:prSet>
      <dgm:spPr/>
    </dgm:pt>
    <dgm:pt modelId="{D24A1B36-5B85-4AD4-92B5-EB863EA45B23}" type="pres">
      <dgm:prSet presAssocID="{4C6F6222-7F5F-4C47-B743-CE6EAF237DCA}" presName="hierRoot1" presStyleCnt="0"/>
      <dgm:spPr/>
    </dgm:pt>
    <dgm:pt modelId="{03DFB74B-C9B0-4479-A84A-8BB2D1EFB2F7}" type="pres">
      <dgm:prSet presAssocID="{4C6F6222-7F5F-4C47-B743-CE6EAF237DCA}" presName="composite" presStyleCnt="0"/>
      <dgm:spPr/>
    </dgm:pt>
    <dgm:pt modelId="{54741BDE-6356-4B2D-8F5A-BF7BE1D3A57F}" type="pres">
      <dgm:prSet presAssocID="{4C6F6222-7F5F-4C47-B743-CE6EAF237DCA}" presName="background" presStyleLbl="node0" presStyleIdx="0" presStyleCnt="3"/>
      <dgm:spPr/>
    </dgm:pt>
    <dgm:pt modelId="{F7E623C6-0312-43F6-8B23-48419395188F}" type="pres">
      <dgm:prSet presAssocID="{4C6F6222-7F5F-4C47-B743-CE6EAF237DCA}" presName="text" presStyleLbl="fgAcc0" presStyleIdx="0" presStyleCnt="3" custScaleX="123302" custScaleY="117246">
        <dgm:presLayoutVars>
          <dgm:chPref val="3"/>
        </dgm:presLayoutVars>
      </dgm:prSet>
      <dgm:spPr/>
    </dgm:pt>
    <dgm:pt modelId="{58E58A99-735E-4465-B8E5-07E39630DFD0}" type="pres">
      <dgm:prSet presAssocID="{4C6F6222-7F5F-4C47-B743-CE6EAF237DCA}" presName="hierChild2" presStyleCnt="0"/>
      <dgm:spPr/>
    </dgm:pt>
    <dgm:pt modelId="{55DF3950-05FE-4D35-8931-4AAAC67B5A4F}" type="pres">
      <dgm:prSet presAssocID="{77667FED-CC0E-433D-BBAE-CE24640AB114}" presName="hierRoot1" presStyleCnt="0"/>
      <dgm:spPr/>
    </dgm:pt>
    <dgm:pt modelId="{29C7C6A8-110A-4D7A-8AB6-9823221F71BD}" type="pres">
      <dgm:prSet presAssocID="{77667FED-CC0E-433D-BBAE-CE24640AB114}" presName="composite" presStyleCnt="0"/>
      <dgm:spPr/>
    </dgm:pt>
    <dgm:pt modelId="{B1B90F8A-7064-4421-B0BB-49038870EC71}" type="pres">
      <dgm:prSet presAssocID="{77667FED-CC0E-433D-BBAE-CE24640AB114}" presName="background" presStyleLbl="node0" presStyleIdx="1" presStyleCnt="3"/>
      <dgm:spPr/>
    </dgm:pt>
    <dgm:pt modelId="{E259C02F-2747-4E10-9295-122702530E25}" type="pres">
      <dgm:prSet presAssocID="{77667FED-CC0E-433D-BBAE-CE24640AB114}" presName="text" presStyleLbl="fgAcc0" presStyleIdx="1" presStyleCnt="3" custScaleX="109601" custScaleY="112018">
        <dgm:presLayoutVars>
          <dgm:chPref val="3"/>
        </dgm:presLayoutVars>
      </dgm:prSet>
      <dgm:spPr/>
    </dgm:pt>
    <dgm:pt modelId="{F679AE42-CDD5-473F-8B2A-A41CD17FBE59}" type="pres">
      <dgm:prSet presAssocID="{77667FED-CC0E-433D-BBAE-CE24640AB114}" presName="hierChild2" presStyleCnt="0"/>
      <dgm:spPr/>
    </dgm:pt>
    <dgm:pt modelId="{977D62F4-0B8D-4C0E-83CC-412F0037F792}" type="pres">
      <dgm:prSet presAssocID="{F27BA4F3-330E-4BCE-AB31-B1BF90926C41}" presName="hierRoot1" presStyleCnt="0"/>
      <dgm:spPr/>
    </dgm:pt>
    <dgm:pt modelId="{9AE71F3E-7F9C-4D35-9FE1-205187CFFBDA}" type="pres">
      <dgm:prSet presAssocID="{F27BA4F3-330E-4BCE-AB31-B1BF90926C41}" presName="composite" presStyleCnt="0"/>
      <dgm:spPr/>
    </dgm:pt>
    <dgm:pt modelId="{7C4673CA-E7E1-47BA-84F0-68046D737EBF}" type="pres">
      <dgm:prSet presAssocID="{F27BA4F3-330E-4BCE-AB31-B1BF90926C41}" presName="background" presStyleLbl="node0" presStyleIdx="2" presStyleCnt="3"/>
      <dgm:spPr/>
    </dgm:pt>
    <dgm:pt modelId="{E25E6621-BE80-4C49-A6BE-6835B4882846}" type="pres">
      <dgm:prSet presAssocID="{F27BA4F3-330E-4BCE-AB31-B1BF90926C41}" presName="text" presStyleLbl="fgAcc0" presStyleIdx="2" presStyleCnt="3" custScaleX="111182" custScaleY="112624">
        <dgm:presLayoutVars>
          <dgm:chPref val="3"/>
        </dgm:presLayoutVars>
      </dgm:prSet>
      <dgm:spPr/>
    </dgm:pt>
    <dgm:pt modelId="{956DE517-DB13-4BFE-B6D2-416CBDD08383}" type="pres">
      <dgm:prSet presAssocID="{F27BA4F3-330E-4BCE-AB31-B1BF90926C41}" presName="hierChild2" presStyleCnt="0"/>
      <dgm:spPr/>
    </dgm:pt>
  </dgm:ptLst>
  <dgm:cxnLst>
    <dgm:cxn modelId="{14739538-7A08-4F1F-AC23-4FAB04C2EE22}" srcId="{09C3D297-F678-4C84-8AF0-783CE75F6658}" destId="{F27BA4F3-330E-4BCE-AB31-B1BF90926C41}" srcOrd="2" destOrd="0" parTransId="{AC4B2D2D-BAC6-4ECE-9CC8-0B2F7061B53A}" sibTransId="{CB036268-A3CB-43D0-A64C-04815D6D2822}"/>
    <dgm:cxn modelId="{BD1F6275-73C6-43A5-A34E-E9B2B9BE9920}" type="presOf" srcId="{77667FED-CC0E-433D-BBAE-CE24640AB114}" destId="{E259C02F-2747-4E10-9295-122702530E25}" srcOrd="0" destOrd="0" presId="urn:microsoft.com/office/officeart/2005/8/layout/hierarchy1"/>
    <dgm:cxn modelId="{10E4587C-6FF2-4407-A597-670DFC2CC398}" type="presOf" srcId="{09C3D297-F678-4C84-8AF0-783CE75F6658}" destId="{04CD2A2B-8872-454D-8165-B3A8E123C43F}" srcOrd="0" destOrd="0" presId="urn:microsoft.com/office/officeart/2005/8/layout/hierarchy1"/>
    <dgm:cxn modelId="{324439AD-C4E0-4A7F-80CF-881A22D96874}" type="presOf" srcId="{4C6F6222-7F5F-4C47-B743-CE6EAF237DCA}" destId="{F7E623C6-0312-43F6-8B23-48419395188F}" srcOrd="0" destOrd="0" presId="urn:microsoft.com/office/officeart/2005/8/layout/hierarchy1"/>
    <dgm:cxn modelId="{63B942B6-44FE-425B-9FF0-DE5B784AF57A}" srcId="{09C3D297-F678-4C84-8AF0-783CE75F6658}" destId="{77667FED-CC0E-433D-BBAE-CE24640AB114}" srcOrd="1" destOrd="0" parTransId="{5708ACF3-C82F-41D1-8F0C-F257CBA68C7B}" sibTransId="{5607518D-AF01-4EEC-9F77-8A76D63523E2}"/>
    <dgm:cxn modelId="{B66847C6-17F7-44AB-90BB-E4FBDE36F0EA}" type="presOf" srcId="{F27BA4F3-330E-4BCE-AB31-B1BF90926C41}" destId="{E25E6621-BE80-4C49-A6BE-6835B4882846}" srcOrd="0" destOrd="0" presId="urn:microsoft.com/office/officeart/2005/8/layout/hierarchy1"/>
    <dgm:cxn modelId="{573E84CE-0C8D-4120-B79E-A1C991F73B3B}" srcId="{09C3D297-F678-4C84-8AF0-783CE75F6658}" destId="{4C6F6222-7F5F-4C47-B743-CE6EAF237DCA}" srcOrd="0" destOrd="0" parTransId="{DF09C9A3-1F82-4B91-AF59-DB41EE6E545D}" sibTransId="{1FCB9C7D-8800-4DDB-8E75-14415D723C12}"/>
    <dgm:cxn modelId="{EA196655-80ED-4CC1-8532-2B8C75414744}" type="presParOf" srcId="{04CD2A2B-8872-454D-8165-B3A8E123C43F}" destId="{D24A1B36-5B85-4AD4-92B5-EB863EA45B23}" srcOrd="0" destOrd="0" presId="urn:microsoft.com/office/officeart/2005/8/layout/hierarchy1"/>
    <dgm:cxn modelId="{671F37E3-1A3E-4DB5-B0B1-0A50C89A5E05}" type="presParOf" srcId="{D24A1B36-5B85-4AD4-92B5-EB863EA45B23}" destId="{03DFB74B-C9B0-4479-A84A-8BB2D1EFB2F7}" srcOrd="0" destOrd="0" presId="urn:microsoft.com/office/officeart/2005/8/layout/hierarchy1"/>
    <dgm:cxn modelId="{B5D04FC9-86E6-443F-9944-9FBEE5391134}" type="presParOf" srcId="{03DFB74B-C9B0-4479-A84A-8BB2D1EFB2F7}" destId="{54741BDE-6356-4B2D-8F5A-BF7BE1D3A57F}" srcOrd="0" destOrd="0" presId="urn:microsoft.com/office/officeart/2005/8/layout/hierarchy1"/>
    <dgm:cxn modelId="{C9A5B2E9-615E-4C72-B39B-759F09465EB8}" type="presParOf" srcId="{03DFB74B-C9B0-4479-A84A-8BB2D1EFB2F7}" destId="{F7E623C6-0312-43F6-8B23-48419395188F}" srcOrd="1" destOrd="0" presId="urn:microsoft.com/office/officeart/2005/8/layout/hierarchy1"/>
    <dgm:cxn modelId="{C395FB21-41D5-4F95-9F3B-509E4E142C87}" type="presParOf" srcId="{D24A1B36-5B85-4AD4-92B5-EB863EA45B23}" destId="{58E58A99-735E-4465-B8E5-07E39630DFD0}" srcOrd="1" destOrd="0" presId="urn:microsoft.com/office/officeart/2005/8/layout/hierarchy1"/>
    <dgm:cxn modelId="{A757218D-671B-400E-8788-1F7BD63D6D01}" type="presParOf" srcId="{04CD2A2B-8872-454D-8165-B3A8E123C43F}" destId="{55DF3950-05FE-4D35-8931-4AAAC67B5A4F}" srcOrd="1" destOrd="0" presId="urn:microsoft.com/office/officeart/2005/8/layout/hierarchy1"/>
    <dgm:cxn modelId="{EDCF42B1-4B11-431A-BCF0-F3847C5ACCAC}" type="presParOf" srcId="{55DF3950-05FE-4D35-8931-4AAAC67B5A4F}" destId="{29C7C6A8-110A-4D7A-8AB6-9823221F71BD}" srcOrd="0" destOrd="0" presId="urn:microsoft.com/office/officeart/2005/8/layout/hierarchy1"/>
    <dgm:cxn modelId="{249AF54D-08B8-43B1-B957-722A30971627}" type="presParOf" srcId="{29C7C6A8-110A-4D7A-8AB6-9823221F71BD}" destId="{B1B90F8A-7064-4421-B0BB-49038870EC71}" srcOrd="0" destOrd="0" presId="urn:microsoft.com/office/officeart/2005/8/layout/hierarchy1"/>
    <dgm:cxn modelId="{B65DBA71-DAD7-4AA7-9C23-93FCBFFD7239}" type="presParOf" srcId="{29C7C6A8-110A-4D7A-8AB6-9823221F71BD}" destId="{E259C02F-2747-4E10-9295-122702530E25}" srcOrd="1" destOrd="0" presId="urn:microsoft.com/office/officeart/2005/8/layout/hierarchy1"/>
    <dgm:cxn modelId="{D6E704D6-57B7-4D01-A7F1-8B2256BC315C}" type="presParOf" srcId="{55DF3950-05FE-4D35-8931-4AAAC67B5A4F}" destId="{F679AE42-CDD5-473F-8B2A-A41CD17FBE59}" srcOrd="1" destOrd="0" presId="urn:microsoft.com/office/officeart/2005/8/layout/hierarchy1"/>
    <dgm:cxn modelId="{BAF8C6C5-C2DB-409A-9067-8589D6CDAA9A}" type="presParOf" srcId="{04CD2A2B-8872-454D-8165-B3A8E123C43F}" destId="{977D62F4-0B8D-4C0E-83CC-412F0037F792}" srcOrd="2" destOrd="0" presId="urn:microsoft.com/office/officeart/2005/8/layout/hierarchy1"/>
    <dgm:cxn modelId="{F52A6F51-6060-4F65-B8D9-E89559CF9A1B}" type="presParOf" srcId="{977D62F4-0B8D-4C0E-83CC-412F0037F792}" destId="{9AE71F3E-7F9C-4D35-9FE1-205187CFFBDA}" srcOrd="0" destOrd="0" presId="urn:microsoft.com/office/officeart/2005/8/layout/hierarchy1"/>
    <dgm:cxn modelId="{E8DBE2F5-722B-44D4-B147-08C5AA34DE53}" type="presParOf" srcId="{9AE71F3E-7F9C-4D35-9FE1-205187CFFBDA}" destId="{7C4673CA-E7E1-47BA-84F0-68046D737EBF}" srcOrd="0" destOrd="0" presId="urn:microsoft.com/office/officeart/2005/8/layout/hierarchy1"/>
    <dgm:cxn modelId="{6A281313-79AA-4C3B-8290-FCA05E3189F3}" type="presParOf" srcId="{9AE71F3E-7F9C-4D35-9FE1-205187CFFBDA}" destId="{E25E6621-BE80-4C49-A6BE-6835B4882846}" srcOrd="1" destOrd="0" presId="urn:microsoft.com/office/officeart/2005/8/layout/hierarchy1"/>
    <dgm:cxn modelId="{715F6098-9076-4905-BE52-FFA9F48F8B15}" type="presParOf" srcId="{977D62F4-0B8D-4C0E-83CC-412F0037F792}" destId="{956DE517-DB13-4BFE-B6D2-416CBDD0838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41BDE-6356-4B2D-8F5A-BF7BE1D3A57F}">
      <dsp:nvSpPr>
        <dsp:cNvPr id="0" name=""/>
        <dsp:cNvSpPr/>
      </dsp:nvSpPr>
      <dsp:spPr>
        <a:xfrm>
          <a:off x="3418" y="978300"/>
          <a:ext cx="2996904" cy="180956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E623C6-0312-43F6-8B23-48419395188F}">
      <dsp:nvSpPr>
        <dsp:cNvPr id="0" name=""/>
        <dsp:cNvSpPr/>
      </dsp:nvSpPr>
      <dsp:spPr>
        <a:xfrm>
          <a:off x="273478" y="1234857"/>
          <a:ext cx="2996904" cy="180956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b="1" kern="1200" dirty="0">
              <a:solidFill>
                <a:srgbClr val="FF5050"/>
              </a:solidFill>
            </a:rPr>
            <a:t>82% </a:t>
          </a:r>
          <a:r>
            <a:rPr lang="fr-FR" sz="2000" kern="1200" dirty="0"/>
            <a:t>des apprenti(e)s estiment avoir été « très bien informés » ou « bien informés » sur les </a:t>
          </a:r>
          <a:r>
            <a:rPr lang="fr-FR" sz="2000" b="1" kern="1200" dirty="0"/>
            <a:t>modalités générales du contrat d’apprentissage</a:t>
          </a:r>
          <a:endParaRPr lang="en-US" sz="2000" b="1" kern="1200" dirty="0"/>
        </a:p>
      </dsp:txBody>
      <dsp:txXfrm>
        <a:off x="326478" y="1287857"/>
        <a:ext cx="2890904" cy="1703566"/>
      </dsp:txXfrm>
    </dsp:sp>
    <dsp:sp modelId="{B1B90F8A-7064-4421-B0BB-49038870EC71}">
      <dsp:nvSpPr>
        <dsp:cNvPr id="0" name=""/>
        <dsp:cNvSpPr/>
      </dsp:nvSpPr>
      <dsp:spPr>
        <a:xfrm>
          <a:off x="3540443" y="978300"/>
          <a:ext cx="2663896" cy="172887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59C02F-2747-4E10-9295-122702530E25}">
      <dsp:nvSpPr>
        <dsp:cNvPr id="0" name=""/>
        <dsp:cNvSpPr/>
      </dsp:nvSpPr>
      <dsp:spPr>
        <a:xfrm>
          <a:off x="3810503" y="1234857"/>
          <a:ext cx="2663896" cy="172887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dirty="0"/>
            <a:t>79% des apprenti(e)s ont réalisé le « module de rentrée »</a:t>
          </a:r>
          <a:endParaRPr lang="en-US" sz="2400" kern="1200" dirty="0"/>
        </a:p>
      </dsp:txBody>
      <dsp:txXfrm>
        <a:off x="3861140" y="1285494"/>
        <a:ext cx="2562622" cy="1627603"/>
      </dsp:txXfrm>
    </dsp:sp>
    <dsp:sp modelId="{7C4673CA-E7E1-47BA-84F0-68046D737EBF}">
      <dsp:nvSpPr>
        <dsp:cNvPr id="0" name=""/>
        <dsp:cNvSpPr/>
      </dsp:nvSpPr>
      <dsp:spPr>
        <a:xfrm>
          <a:off x="6744459" y="978300"/>
          <a:ext cx="2702323" cy="173823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5E6621-BE80-4C49-A6BE-6835B4882846}">
      <dsp:nvSpPr>
        <dsp:cNvPr id="0" name=""/>
        <dsp:cNvSpPr/>
      </dsp:nvSpPr>
      <dsp:spPr>
        <a:xfrm>
          <a:off x="7014519" y="1234857"/>
          <a:ext cx="2702323" cy="173823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dirty="0"/>
            <a:t>6,7/10, note de satisfaction du module du rentrée</a:t>
          </a:r>
        </a:p>
        <a:p>
          <a:pPr marL="0" lvl="0" indent="0" algn="ctr" defTabSz="1066800">
            <a:lnSpc>
              <a:spcPct val="90000"/>
            </a:lnSpc>
            <a:spcBef>
              <a:spcPct val="0"/>
            </a:spcBef>
            <a:spcAft>
              <a:spcPct val="35000"/>
            </a:spcAft>
            <a:buNone/>
          </a:pPr>
          <a:r>
            <a:rPr lang="fr-FR" sz="2400" kern="1200" dirty="0"/>
            <a:t> </a:t>
          </a:r>
          <a:r>
            <a:rPr lang="fr-FR" sz="2200" i="1" kern="1200" dirty="0"/>
            <a:t>(10 étant « très utile et très complet)</a:t>
          </a:r>
          <a:endParaRPr lang="en-US" sz="2200" i="1" kern="1200" dirty="0"/>
        </a:p>
      </dsp:txBody>
      <dsp:txXfrm>
        <a:off x="7065430" y="1285768"/>
        <a:ext cx="2600501" cy="163640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716CAE-D123-42A0-B5BC-24458B51C5A7}" type="datetimeFigureOut">
              <a:rPr lang="fr-FR" smtClean="0"/>
              <a:t>24/02/2025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401690-79C7-4FDA-B74B-33B6EBC78ED3}" type="slidenum">
              <a:rPr lang="fr-FR" smtClean="0"/>
              <a:t>‹N°›</a:t>
            </a:fld>
            <a:endParaRPr lang="fr-FR"/>
          </a:p>
        </p:txBody>
      </p:sp>
    </p:spTree>
    <p:extLst>
      <p:ext uri="{BB962C8B-B14F-4D97-AF65-F5344CB8AC3E}">
        <p14:creationId xmlns:p14="http://schemas.microsoft.com/office/powerpoint/2010/main" val="2202069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2401690-79C7-4FDA-B74B-33B6EBC78ED3}" type="slidenum">
              <a:rPr lang="fr-FR" smtClean="0"/>
              <a:t>1</a:t>
            </a:fld>
            <a:endParaRPr lang="fr-FR"/>
          </a:p>
        </p:txBody>
      </p:sp>
    </p:spTree>
    <p:extLst>
      <p:ext uri="{BB962C8B-B14F-4D97-AF65-F5344CB8AC3E}">
        <p14:creationId xmlns:p14="http://schemas.microsoft.com/office/powerpoint/2010/main" val="2370019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62% sur les sortants 2022 – meilleure </a:t>
            </a:r>
            <a:r>
              <a:rPr lang="fr-FR" dirty="0" err="1"/>
              <a:t>pérsence</a:t>
            </a:r>
            <a:r>
              <a:rPr lang="fr-FR" dirty="0"/>
              <a:t> des développeurs aux bilans qui font aussi remplir les questionnaires papier</a:t>
            </a:r>
          </a:p>
        </p:txBody>
      </p:sp>
      <p:sp>
        <p:nvSpPr>
          <p:cNvPr id="4" name="Espace réservé du numéro de diapositive 3"/>
          <p:cNvSpPr>
            <a:spLocks noGrp="1"/>
          </p:cNvSpPr>
          <p:nvPr>
            <p:ph type="sldNum" sz="quarter" idx="5"/>
          </p:nvPr>
        </p:nvSpPr>
        <p:spPr/>
        <p:txBody>
          <a:bodyPr/>
          <a:lstStyle/>
          <a:p>
            <a:fld id="{52401690-79C7-4FDA-B74B-33B6EBC78ED3}" type="slidenum">
              <a:rPr lang="fr-FR" smtClean="0"/>
              <a:t>2</a:t>
            </a:fld>
            <a:endParaRPr lang="fr-FR"/>
          </a:p>
        </p:txBody>
      </p:sp>
    </p:spTree>
    <p:extLst>
      <p:ext uri="{BB962C8B-B14F-4D97-AF65-F5344CB8AC3E}">
        <p14:creationId xmlns:p14="http://schemas.microsoft.com/office/powerpoint/2010/main" val="1555253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2021 : 55% acc </a:t>
            </a:r>
            <a:r>
              <a:rPr lang="fr-FR" dirty="0" err="1"/>
              <a:t>dév</a:t>
            </a:r>
            <a:r>
              <a:rPr lang="fr-FR" dirty="0"/>
              <a:t> – 14% NC</a:t>
            </a:r>
          </a:p>
          <a:p>
            <a:r>
              <a:rPr lang="fr-FR" dirty="0"/>
              <a:t>2022: 48% acc </a:t>
            </a:r>
            <a:r>
              <a:rPr lang="fr-FR" dirty="0" err="1"/>
              <a:t>dév</a:t>
            </a:r>
            <a:r>
              <a:rPr lang="fr-FR" dirty="0"/>
              <a:t> – 20% </a:t>
            </a:r>
            <a:r>
              <a:rPr lang="fr-FR" dirty="0" err="1"/>
              <a:t>nc</a:t>
            </a:r>
            <a:endParaRPr lang="fr-FR" dirty="0"/>
          </a:p>
          <a:p>
            <a:r>
              <a:rPr lang="fr-FR" dirty="0"/>
              <a:t>2023 : 36% acc </a:t>
            </a:r>
          </a:p>
          <a:p>
            <a:r>
              <a:rPr lang="fr-FR" dirty="0"/>
              <a:t>2024 : 55% acc -13% NC</a:t>
            </a:r>
          </a:p>
        </p:txBody>
      </p:sp>
      <p:sp>
        <p:nvSpPr>
          <p:cNvPr id="4" name="Espace réservé du numéro de diapositive 3"/>
          <p:cNvSpPr>
            <a:spLocks noGrp="1"/>
          </p:cNvSpPr>
          <p:nvPr>
            <p:ph type="sldNum" sz="quarter" idx="5"/>
          </p:nvPr>
        </p:nvSpPr>
        <p:spPr/>
        <p:txBody>
          <a:bodyPr/>
          <a:lstStyle/>
          <a:p>
            <a:fld id="{52401690-79C7-4FDA-B74B-33B6EBC78ED3}" type="slidenum">
              <a:rPr lang="fr-FR" smtClean="0"/>
              <a:t>7</a:t>
            </a:fld>
            <a:endParaRPr lang="fr-FR"/>
          </a:p>
        </p:txBody>
      </p:sp>
    </p:spTree>
    <p:extLst>
      <p:ext uri="{BB962C8B-B14F-4D97-AF65-F5344CB8AC3E}">
        <p14:creationId xmlns:p14="http://schemas.microsoft.com/office/powerpoint/2010/main" val="3950526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Amélioration 8 points – présence aussi des développeurs </a:t>
            </a:r>
          </a:p>
          <a:p>
            <a:r>
              <a:rPr lang="fr-FR" dirty="0"/>
              <a:t>Quad même toujours un quart des apprentis qui ne réalisent pas le module de rentrée</a:t>
            </a:r>
          </a:p>
        </p:txBody>
      </p:sp>
      <p:sp>
        <p:nvSpPr>
          <p:cNvPr id="4" name="Espace réservé du numéro de diapositive 3"/>
          <p:cNvSpPr>
            <a:spLocks noGrp="1"/>
          </p:cNvSpPr>
          <p:nvPr>
            <p:ph type="sldNum" sz="quarter" idx="5"/>
          </p:nvPr>
        </p:nvSpPr>
        <p:spPr/>
        <p:txBody>
          <a:bodyPr/>
          <a:lstStyle/>
          <a:p>
            <a:fld id="{52401690-79C7-4FDA-B74B-33B6EBC78ED3}" type="slidenum">
              <a:rPr lang="fr-FR" smtClean="0"/>
              <a:t>13</a:t>
            </a:fld>
            <a:endParaRPr lang="fr-FR"/>
          </a:p>
        </p:txBody>
      </p:sp>
    </p:spTree>
    <p:extLst>
      <p:ext uri="{BB962C8B-B14F-4D97-AF65-F5344CB8AC3E}">
        <p14:creationId xmlns:p14="http://schemas.microsoft.com/office/powerpoint/2010/main" val="767408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80% en 2022</a:t>
            </a:r>
          </a:p>
        </p:txBody>
      </p:sp>
      <p:sp>
        <p:nvSpPr>
          <p:cNvPr id="4" name="Espace réservé du numéro de diapositive 3"/>
          <p:cNvSpPr>
            <a:spLocks noGrp="1"/>
          </p:cNvSpPr>
          <p:nvPr>
            <p:ph type="sldNum" sz="quarter" idx="5"/>
          </p:nvPr>
        </p:nvSpPr>
        <p:spPr/>
        <p:txBody>
          <a:bodyPr/>
          <a:lstStyle/>
          <a:p>
            <a:fld id="{52401690-79C7-4FDA-B74B-33B6EBC78ED3}" type="slidenum">
              <a:rPr lang="fr-FR" smtClean="0"/>
              <a:t>17</a:t>
            </a:fld>
            <a:endParaRPr lang="fr-FR"/>
          </a:p>
        </p:txBody>
      </p:sp>
    </p:spTree>
    <p:extLst>
      <p:ext uri="{BB962C8B-B14F-4D97-AF65-F5344CB8AC3E}">
        <p14:creationId xmlns:p14="http://schemas.microsoft.com/office/powerpoint/2010/main" val="1792273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Chiffres assez similaires</a:t>
            </a:r>
          </a:p>
        </p:txBody>
      </p:sp>
      <p:sp>
        <p:nvSpPr>
          <p:cNvPr id="4" name="Espace réservé du numéro de diapositive 3"/>
          <p:cNvSpPr>
            <a:spLocks noGrp="1"/>
          </p:cNvSpPr>
          <p:nvPr>
            <p:ph type="sldNum" sz="quarter" idx="5"/>
          </p:nvPr>
        </p:nvSpPr>
        <p:spPr/>
        <p:txBody>
          <a:bodyPr/>
          <a:lstStyle/>
          <a:p>
            <a:fld id="{52401690-79C7-4FDA-B74B-33B6EBC78ED3}" type="slidenum">
              <a:rPr lang="fr-FR" smtClean="0"/>
              <a:t>19</a:t>
            </a:fld>
            <a:endParaRPr lang="fr-FR"/>
          </a:p>
        </p:txBody>
      </p:sp>
    </p:spTree>
    <p:extLst>
      <p:ext uri="{BB962C8B-B14F-4D97-AF65-F5344CB8AC3E}">
        <p14:creationId xmlns:p14="http://schemas.microsoft.com/office/powerpoint/2010/main" val="2504487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fr-FR"/>
              <a:t>Modifiez le style du titre</a:t>
            </a:r>
            <a:endParaRPr lang="en-US"/>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fr-FR"/>
              <a:t>Modifiez le style des sous-titres du masque</a:t>
            </a:r>
            <a:endParaRPr lang="en-US"/>
          </a:p>
        </p:txBody>
      </p:sp>
      <p:sp>
        <p:nvSpPr>
          <p:cNvPr id="4" name="Date Placeholder 3"/>
          <p:cNvSpPr>
            <a:spLocks noGrp="1"/>
          </p:cNvSpPr>
          <p:nvPr>
            <p:ph type="dt" sz="half" idx="10"/>
          </p:nvPr>
        </p:nvSpPr>
        <p:spPr/>
        <p:txBody>
          <a:bodyPr/>
          <a:lstStyle>
            <a:lvl1pPr algn="l">
              <a:defRPr/>
            </a:lvl1pPr>
          </a:lstStyle>
          <a:p>
            <a:fld id="{704A067C-2FE6-40CC-BE6F-668855D2EEFD}" type="datetimeFigureOut">
              <a:rPr lang="fr-FR" smtClean="0"/>
              <a:t>24/02/2025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6ECC0D9-08DD-4A97-BF39-34F755E65275}" type="slidenum">
              <a:rPr lang="fr-FR" smtClean="0"/>
              <a:t>‹N°›</a:t>
            </a:fld>
            <a:endParaRPr lang="fr-F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538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704A067C-2FE6-40CC-BE6F-668855D2EEFD}" type="datetimeFigureOut">
              <a:rPr lang="fr-FR" smtClean="0"/>
              <a:t>24/02/2025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6ECC0D9-08DD-4A97-BF39-34F755E65275}" type="slidenum">
              <a:rPr lang="fr-FR" smtClean="0"/>
              <a:t>‹N°›</a:t>
            </a:fld>
            <a:endParaRPr lang="fr-FR"/>
          </a:p>
        </p:txBody>
      </p:sp>
    </p:spTree>
    <p:extLst>
      <p:ext uri="{BB962C8B-B14F-4D97-AF65-F5344CB8AC3E}">
        <p14:creationId xmlns:p14="http://schemas.microsoft.com/office/powerpoint/2010/main" val="3053973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fr-FR"/>
              <a:t>Modifiez le style du titre</a:t>
            </a:r>
            <a:endParaRPr lang="en-US"/>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704A067C-2FE6-40CC-BE6F-668855D2EEFD}" type="datetimeFigureOut">
              <a:rPr lang="fr-FR" smtClean="0"/>
              <a:t>24/02/2025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6ECC0D9-08DD-4A97-BF39-34F755E65275}" type="slidenum">
              <a:rPr lang="fr-FR" smtClean="0"/>
              <a:t>‹N°›</a:t>
            </a:fld>
            <a:endParaRPr lang="fr-F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9603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704A067C-2FE6-40CC-BE6F-668855D2EEFD}" type="datetimeFigureOut">
              <a:rPr lang="fr-FR" smtClean="0"/>
              <a:t>24/02/2025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6ECC0D9-08DD-4A97-BF39-34F755E65275}" type="slidenum">
              <a:rPr lang="fr-FR" smtClean="0"/>
              <a:t>‹N°›</a:t>
            </a:fld>
            <a:endParaRPr lang="fr-FR"/>
          </a:p>
        </p:txBody>
      </p:sp>
    </p:spTree>
    <p:extLst>
      <p:ext uri="{BB962C8B-B14F-4D97-AF65-F5344CB8AC3E}">
        <p14:creationId xmlns:p14="http://schemas.microsoft.com/office/powerpoint/2010/main" val="3415275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fr-FR"/>
              <a:t>Modifiez le style du titre</a:t>
            </a:r>
            <a:endParaRPr lang="en-US"/>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04A067C-2FE6-40CC-BE6F-668855D2EEFD}" type="datetimeFigureOut">
              <a:rPr lang="fr-FR" smtClean="0"/>
              <a:t>24/02/2025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6ECC0D9-08DD-4A97-BF39-34F755E65275}" type="slidenum">
              <a:rPr lang="fr-FR" smtClean="0"/>
              <a:t>‹N°›</a:t>
            </a:fld>
            <a:endParaRPr lang="fr-F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8566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fr-FR"/>
              <a:t>Modifiez le style du titre</a:t>
            </a:r>
            <a:endParaRPr lang="en-US"/>
          </a:p>
        </p:txBody>
      </p:sp>
      <p:sp>
        <p:nvSpPr>
          <p:cNvPr id="3" name="Content Placeholder 2"/>
          <p:cNvSpPr>
            <a:spLocks noGrp="1"/>
          </p:cNvSpPr>
          <p:nvPr>
            <p:ph sz="half" idx="1"/>
          </p:nvPr>
        </p:nvSpPr>
        <p:spPr>
          <a:xfrm>
            <a:off x="1024127" y="2286000"/>
            <a:ext cx="475488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5989320" y="2286000"/>
            <a:ext cx="475488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704A067C-2FE6-40CC-BE6F-668855D2EEFD}" type="datetimeFigureOut">
              <a:rPr lang="fr-FR" smtClean="0"/>
              <a:t>24/02/2025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6ECC0D9-08DD-4A97-BF39-34F755E65275}" type="slidenum">
              <a:rPr lang="fr-FR" smtClean="0"/>
              <a:t>‹N°›</a:t>
            </a:fld>
            <a:endParaRPr lang="fr-FR"/>
          </a:p>
        </p:txBody>
      </p:sp>
    </p:spTree>
    <p:extLst>
      <p:ext uri="{BB962C8B-B14F-4D97-AF65-F5344CB8AC3E}">
        <p14:creationId xmlns:p14="http://schemas.microsoft.com/office/powerpoint/2010/main" val="820971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24128" y="2967788"/>
            <a:ext cx="4754880" cy="33415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fr-FR"/>
              <a:t>Cliquez pour modifier les styles du texte du masque</a:t>
            </a:r>
          </a:p>
        </p:txBody>
      </p:sp>
      <p:sp>
        <p:nvSpPr>
          <p:cNvPr id="6" name="Content Placeholder 5"/>
          <p:cNvSpPr>
            <a:spLocks noGrp="1"/>
          </p:cNvSpPr>
          <p:nvPr>
            <p:ph sz="quarter" idx="4"/>
          </p:nvPr>
        </p:nvSpPr>
        <p:spPr>
          <a:xfrm>
            <a:off x="5990888" y="2967788"/>
            <a:ext cx="4754880" cy="33415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704A067C-2FE6-40CC-BE6F-668855D2EEFD}" type="datetimeFigureOut">
              <a:rPr lang="fr-FR" smtClean="0"/>
              <a:t>24/02/2025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6ECC0D9-08DD-4A97-BF39-34F755E65275}" type="slidenum">
              <a:rPr lang="fr-FR" smtClean="0"/>
              <a:t>‹N°›</a:t>
            </a:fld>
            <a:endParaRPr lang="fr-FR"/>
          </a:p>
        </p:txBody>
      </p:sp>
    </p:spTree>
    <p:extLst>
      <p:ext uri="{BB962C8B-B14F-4D97-AF65-F5344CB8AC3E}">
        <p14:creationId xmlns:p14="http://schemas.microsoft.com/office/powerpoint/2010/main" val="2185193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704A067C-2FE6-40CC-BE6F-668855D2EEFD}" type="datetimeFigureOut">
              <a:rPr lang="fr-FR" smtClean="0"/>
              <a:t>24/02/2025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6ECC0D9-08DD-4A97-BF39-34F755E65275}" type="slidenum">
              <a:rPr lang="fr-FR" smtClean="0"/>
              <a:t>‹N°›</a:t>
            </a:fld>
            <a:endParaRPr lang="fr-FR"/>
          </a:p>
        </p:txBody>
      </p:sp>
    </p:spTree>
    <p:extLst>
      <p:ext uri="{BB962C8B-B14F-4D97-AF65-F5344CB8AC3E}">
        <p14:creationId xmlns:p14="http://schemas.microsoft.com/office/powerpoint/2010/main" val="3273181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4A067C-2FE6-40CC-BE6F-668855D2EEFD}" type="datetimeFigureOut">
              <a:rPr lang="fr-FR" smtClean="0"/>
              <a:t>24/02/2025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6ECC0D9-08DD-4A97-BF39-34F755E65275}" type="slidenum">
              <a:rPr lang="fr-FR" smtClean="0"/>
              <a:t>‹N°›</a:t>
            </a:fld>
            <a:endParaRPr lang="fr-FR"/>
          </a:p>
        </p:txBody>
      </p:sp>
    </p:spTree>
    <p:extLst>
      <p:ext uri="{BB962C8B-B14F-4D97-AF65-F5344CB8AC3E}">
        <p14:creationId xmlns:p14="http://schemas.microsoft.com/office/powerpoint/2010/main" val="4140518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fr-FR"/>
              <a:t>Modifiez le style du titre</a:t>
            </a:r>
            <a:endParaRPr lang="en-US"/>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04A067C-2FE6-40CC-BE6F-668855D2EEFD}" type="datetimeFigureOut">
              <a:rPr lang="fr-FR" smtClean="0"/>
              <a:t>24/02/2025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6ECC0D9-08DD-4A97-BF39-34F755E65275}" type="slidenum">
              <a:rPr lang="fr-FR" smtClean="0"/>
              <a:t>‹N°›</a:t>
            </a:fld>
            <a:endParaRPr lang="fr-FR"/>
          </a:p>
        </p:txBody>
      </p:sp>
    </p:spTree>
    <p:extLst>
      <p:ext uri="{BB962C8B-B14F-4D97-AF65-F5344CB8AC3E}">
        <p14:creationId xmlns:p14="http://schemas.microsoft.com/office/powerpoint/2010/main" val="3596072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fr-FR"/>
              <a:t>Modifiez le style du titre</a:t>
            </a:r>
            <a:endParaRPr lang="en-US"/>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04A067C-2FE6-40CC-BE6F-668855D2EEFD}" type="datetimeFigureOut">
              <a:rPr lang="fr-FR" smtClean="0"/>
              <a:t>24/02/2025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6ECC0D9-08DD-4A97-BF39-34F755E65275}" type="slidenum">
              <a:rPr lang="fr-FR" smtClean="0"/>
              <a:t>‹N°›</a:t>
            </a:fld>
            <a:endParaRPr lang="fr-FR"/>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953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04A067C-2FE6-40CC-BE6F-668855D2EEFD}" type="datetimeFigureOut">
              <a:rPr lang="fr-FR" smtClean="0"/>
              <a:t>24/02/2025</a:t>
            </a:fld>
            <a:endParaRPr lang="fr-FR"/>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fr-F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6ECC0D9-08DD-4A97-BF39-34F755E65275}" type="slidenum">
              <a:rPr lang="fr-FR" smtClean="0"/>
              <a:t>‹N°›</a:t>
            </a:fld>
            <a:endParaRPr lang="fr-FR"/>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466165"/>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 Id="rId4" Type="http://schemas.openxmlformats.org/officeDocument/2006/relationships/chart" Target="../charts/char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A540FAC9-3505-49ED-9B06-A0F8C1485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9">
            <a:extLst>
              <a:ext uri="{FF2B5EF4-FFF2-40B4-BE49-F238E27FC236}">
                <a16:creationId xmlns:a16="http://schemas.microsoft.com/office/drawing/2014/main" id="{9879B3CD-E329-42F5-B136-BA1F37EC05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464" y="484632"/>
            <a:ext cx="7453538" cy="58809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
        <p:nvSpPr>
          <p:cNvPr id="2" name="Titre 1">
            <a:extLst>
              <a:ext uri="{FF2B5EF4-FFF2-40B4-BE49-F238E27FC236}">
                <a16:creationId xmlns:a16="http://schemas.microsoft.com/office/drawing/2014/main" id="{4F6E9085-653E-4B2E-879E-ACF0904780C4}"/>
              </a:ext>
            </a:extLst>
          </p:cNvPr>
          <p:cNvSpPr>
            <a:spLocks noGrp="1"/>
          </p:cNvSpPr>
          <p:nvPr>
            <p:ph type="ctrTitle"/>
          </p:nvPr>
        </p:nvSpPr>
        <p:spPr>
          <a:xfrm>
            <a:off x="990096" y="977900"/>
            <a:ext cx="6539558" cy="3327734"/>
          </a:xfrm>
        </p:spPr>
        <p:txBody>
          <a:bodyPr anchor="b">
            <a:normAutofit/>
          </a:bodyPr>
          <a:lstStyle/>
          <a:p>
            <a:r>
              <a:rPr lang="fr-FR" sz="5400" dirty="0"/>
              <a:t>Synthèse des bilans de fin de formation</a:t>
            </a:r>
          </a:p>
        </p:txBody>
      </p:sp>
      <p:sp>
        <p:nvSpPr>
          <p:cNvPr id="3" name="Sous-titre 2">
            <a:extLst>
              <a:ext uri="{FF2B5EF4-FFF2-40B4-BE49-F238E27FC236}">
                <a16:creationId xmlns:a16="http://schemas.microsoft.com/office/drawing/2014/main" id="{785AD175-F410-49D7-A241-7FDB9D6DBA98}"/>
              </a:ext>
            </a:extLst>
          </p:cNvPr>
          <p:cNvSpPr>
            <a:spLocks noGrp="1"/>
          </p:cNvSpPr>
          <p:nvPr>
            <p:ph type="subTitle" idx="1"/>
          </p:nvPr>
        </p:nvSpPr>
        <p:spPr>
          <a:xfrm>
            <a:off x="990096" y="4621235"/>
            <a:ext cx="6539558" cy="1225028"/>
          </a:xfrm>
        </p:spPr>
        <p:txBody>
          <a:bodyPr anchor="t">
            <a:normAutofit/>
          </a:bodyPr>
          <a:lstStyle/>
          <a:p>
            <a:pPr algn="r"/>
            <a:r>
              <a:rPr lang="fr-FR" sz="2000" dirty="0" err="1"/>
              <a:t>Apprenti.e.s</a:t>
            </a:r>
            <a:r>
              <a:rPr lang="fr-FR" sz="2000" dirty="0"/>
              <a:t> </a:t>
            </a:r>
            <a:r>
              <a:rPr lang="fr-FR" sz="2000" dirty="0" err="1"/>
              <a:t>sorti.e.s</a:t>
            </a:r>
            <a:r>
              <a:rPr lang="fr-FR" sz="2000" dirty="0"/>
              <a:t> de formation en 2024</a:t>
            </a:r>
          </a:p>
        </p:txBody>
      </p:sp>
      <p:cxnSp>
        <p:nvCxnSpPr>
          <p:cNvPr id="20" name="Straight Connector 11">
            <a:extLst>
              <a:ext uri="{FF2B5EF4-FFF2-40B4-BE49-F238E27FC236}">
                <a16:creationId xmlns:a16="http://schemas.microsoft.com/office/drawing/2014/main" id="{51B042EF-3024-4C57-B282-1B30607FB7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58680" y="4476657"/>
            <a:ext cx="5370974"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13">
            <a:extLst>
              <a:ext uri="{FF2B5EF4-FFF2-40B4-BE49-F238E27FC236}">
                <a16:creationId xmlns:a16="http://schemas.microsoft.com/office/drawing/2014/main" id="{EA0B4097-B645-43E0-A2B5-B8D688E7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84632"/>
            <a:ext cx="3584224" cy="58809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pic>
        <p:nvPicPr>
          <p:cNvPr id="5" name="Image 4">
            <a:extLst>
              <a:ext uri="{FF2B5EF4-FFF2-40B4-BE49-F238E27FC236}">
                <a16:creationId xmlns:a16="http://schemas.microsoft.com/office/drawing/2014/main" id="{F428115B-FC90-4DAF-B7C9-A726662DF593}"/>
              </a:ext>
            </a:extLst>
          </p:cNvPr>
          <p:cNvPicPr>
            <a:picLocks noChangeAspect="1"/>
          </p:cNvPicPr>
          <p:nvPr/>
        </p:nvPicPr>
        <p:blipFill rotWithShape="1">
          <a:blip r:embed="rId3">
            <a:extLst>
              <a:ext uri="{28A0092B-C50C-407E-A947-70E740481C1C}">
                <a14:useLocalDpi xmlns:a14="http://schemas.microsoft.com/office/drawing/2010/main" val="0"/>
              </a:ext>
            </a:extLst>
          </a:blip>
          <a:srcRect t="17825" b="14945"/>
          <a:stretch/>
        </p:blipFill>
        <p:spPr>
          <a:xfrm>
            <a:off x="8119870" y="492452"/>
            <a:ext cx="3604118" cy="2423026"/>
          </a:xfrm>
          <a:prstGeom prst="rect">
            <a:avLst/>
          </a:prstGeom>
        </p:spPr>
      </p:pic>
      <p:sp>
        <p:nvSpPr>
          <p:cNvPr id="6" name="Rectangle 5">
            <a:extLst>
              <a:ext uri="{FF2B5EF4-FFF2-40B4-BE49-F238E27FC236}">
                <a16:creationId xmlns:a16="http://schemas.microsoft.com/office/drawing/2014/main" id="{0378D301-9A55-4240-9614-1754073FF52B}"/>
              </a:ext>
            </a:extLst>
          </p:cNvPr>
          <p:cNvSpPr/>
          <p:nvPr/>
        </p:nvSpPr>
        <p:spPr>
          <a:xfrm>
            <a:off x="8099976" y="2915478"/>
            <a:ext cx="3586560" cy="3450070"/>
          </a:xfrm>
          <a:prstGeom prst="rect">
            <a:avLst/>
          </a:prstGeom>
          <a:solidFill>
            <a:srgbClr val="0064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78945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D972581-16AA-40F9-A564-66DFB321B119}"/>
              </a:ext>
            </a:extLst>
          </p:cNvPr>
          <p:cNvSpPr txBox="1">
            <a:spLocks/>
          </p:cNvSpPr>
          <p:nvPr/>
        </p:nvSpPr>
        <p:spPr>
          <a:xfrm>
            <a:off x="878352" y="537282"/>
            <a:ext cx="9948673" cy="779758"/>
          </a:xfrm>
          <a:prstGeom prst="rect">
            <a:avLst/>
          </a:prstGeom>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fr-FR" sz="4000"/>
              <a:t>Réponses </a:t>
            </a:r>
            <a:r>
              <a:rPr lang="fr-FR" sz="4000" err="1"/>
              <a:t>libreS</a:t>
            </a:r>
            <a:r>
              <a:rPr lang="fr-FR" sz="4000"/>
              <a:t> sur les nouveaux acquis en formation</a:t>
            </a:r>
          </a:p>
        </p:txBody>
      </p:sp>
      <p:pic>
        <p:nvPicPr>
          <p:cNvPr id="6" name="Image 5">
            <a:extLst>
              <a:ext uri="{FF2B5EF4-FFF2-40B4-BE49-F238E27FC236}">
                <a16:creationId xmlns:a16="http://schemas.microsoft.com/office/drawing/2014/main" id="{AEFAAF61-03A4-4713-ADB8-7021C1ECDC64}"/>
              </a:ext>
            </a:extLst>
          </p:cNvPr>
          <p:cNvPicPr>
            <a:picLocks noChangeAspect="1"/>
          </p:cNvPicPr>
          <p:nvPr/>
        </p:nvPicPr>
        <p:blipFill rotWithShape="1">
          <a:blip r:embed="rId2">
            <a:extLst>
              <a:ext uri="{28A0092B-C50C-407E-A947-70E740481C1C}">
                <a14:useLocalDpi xmlns:a14="http://schemas.microsoft.com/office/drawing/2010/main" val="0"/>
              </a:ext>
            </a:extLst>
          </a:blip>
          <a:srcRect l="12380" t="11437" r="11391" b="18198"/>
          <a:stretch/>
        </p:blipFill>
        <p:spPr>
          <a:xfrm rot="20971653">
            <a:off x="232227" y="2362800"/>
            <a:ext cx="4254109" cy="2945152"/>
          </a:xfrm>
          <a:prstGeom prst="rect">
            <a:avLst/>
          </a:prstGeom>
        </p:spPr>
      </p:pic>
      <p:graphicFrame>
        <p:nvGraphicFramePr>
          <p:cNvPr id="2" name="Graphique 1">
            <a:extLst>
              <a:ext uri="{FF2B5EF4-FFF2-40B4-BE49-F238E27FC236}">
                <a16:creationId xmlns:a16="http://schemas.microsoft.com/office/drawing/2014/main" id="{3C68CA35-EE0D-407A-B9CE-C4586A7E57B2}"/>
              </a:ext>
            </a:extLst>
          </p:cNvPr>
          <p:cNvGraphicFramePr>
            <a:graphicFrameLocks/>
          </p:cNvGraphicFramePr>
          <p:nvPr>
            <p:extLst>
              <p:ext uri="{D42A27DB-BD31-4B8C-83A1-F6EECF244321}">
                <p14:modId xmlns:p14="http://schemas.microsoft.com/office/powerpoint/2010/main" val="4077405839"/>
              </p:ext>
            </p:extLst>
          </p:nvPr>
        </p:nvGraphicFramePr>
        <p:xfrm>
          <a:off x="3991898" y="1206199"/>
          <a:ext cx="7764202" cy="51327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24408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D972581-16AA-40F9-A564-66DFB321B119}"/>
              </a:ext>
            </a:extLst>
          </p:cNvPr>
          <p:cNvSpPr txBox="1">
            <a:spLocks/>
          </p:cNvSpPr>
          <p:nvPr/>
        </p:nvSpPr>
        <p:spPr>
          <a:xfrm>
            <a:off x="878352" y="704485"/>
            <a:ext cx="9948673" cy="779758"/>
          </a:xfrm>
          <a:prstGeom prst="rect">
            <a:avLst/>
          </a:prstGeom>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fr-FR" sz="4000"/>
              <a:t>Enseignement à distance </a:t>
            </a:r>
            <a:endParaRPr lang="fr-FR"/>
          </a:p>
        </p:txBody>
      </p:sp>
      <p:graphicFrame>
        <p:nvGraphicFramePr>
          <p:cNvPr id="2" name="Graphique 1">
            <a:extLst>
              <a:ext uri="{FF2B5EF4-FFF2-40B4-BE49-F238E27FC236}">
                <a16:creationId xmlns:a16="http://schemas.microsoft.com/office/drawing/2014/main" id="{C4FC2958-B9EA-400A-87AA-7AAE553B039F}"/>
              </a:ext>
            </a:extLst>
          </p:cNvPr>
          <p:cNvGraphicFramePr>
            <a:graphicFrameLocks/>
          </p:cNvGraphicFramePr>
          <p:nvPr>
            <p:extLst>
              <p:ext uri="{D42A27DB-BD31-4B8C-83A1-F6EECF244321}">
                <p14:modId xmlns:p14="http://schemas.microsoft.com/office/powerpoint/2010/main" val="3418277240"/>
              </p:ext>
            </p:extLst>
          </p:nvPr>
        </p:nvGraphicFramePr>
        <p:xfrm>
          <a:off x="187737" y="1872861"/>
          <a:ext cx="6193398" cy="40166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aphique 5">
            <a:extLst>
              <a:ext uri="{FF2B5EF4-FFF2-40B4-BE49-F238E27FC236}">
                <a16:creationId xmlns:a16="http://schemas.microsoft.com/office/drawing/2014/main" id="{B0FCE658-77E8-42AB-A0B2-6C00F6BA7886}"/>
              </a:ext>
            </a:extLst>
          </p:cNvPr>
          <p:cNvGraphicFramePr>
            <a:graphicFrameLocks/>
          </p:cNvGraphicFramePr>
          <p:nvPr>
            <p:extLst>
              <p:ext uri="{D42A27DB-BD31-4B8C-83A1-F6EECF244321}">
                <p14:modId xmlns:p14="http://schemas.microsoft.com/office/powerpoint/2010/main" val="3041005576"/>
              </p:ext>
            </p:extLst>
          </p:nvPr>
        </p:nvGraphicFramePr>
        <p:xfrm>
          <a:off x="6194323" y="613537"/>
          <a:ext cx="5809940" cy="29949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6">
            <a:extLst>
              <a:ext uri="{FF2B5EF4-FFF2-40B4-BE49-F238E27FC236}">
                <a16:creationId xmlns:a16="http://schemas.microsoft.com/office/drawing/2014/main" id="{1BAE202F-FB25-4B1C-AE6F-62B418F3EF40}"/>
              </a:ext>
            </a:extLst>
          </p:cNvPr>
          <p:cNvGraphicFramePr>
            <a:graphicFrameLocks/>
          </p:cNvGraphicFramePr>
          <p:nvPr>
            <p:extLst>
              <p:ext uri="{D42A27DB-BD31-4B8C-83A1-F6EECF244321}">
                <p14:modId xmlns:p14="http://schemas.microsoft.com/office/powerpoint/2010/main" val="4022624127"/>
              </p:ext>
            </p:extLst>
          </p:nvPr>
        </p:nvGraphicFramePr>
        <p:xfrm>
          <a:off x="6615111" y="3699386"/>
          <a:ext cx="5155175" cy="29949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99792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AF0981-616E-424F-9005-DBB113D4F683}"/>
              </a:ext>
            </a:extLst>
          </p:cNvPr>
          <p:cNvSpPr>
            <a:spLocks noGrp="1"/>
          </p:cNvSpPr>
          <p:nvPr>
            <p:ph type="ctrTitle"/>
          </p:nvPr>
        </p:nvSpPr>
        <p:spPr/>
        <p:txBody>
          <a:bodyPr/>
          <a:lstStyle/>
          <a:p>
            <a:r>
              <a:rPr lang="fr-FR"/>
              <a:t>Suivi et accompagnement pendant la formation </a:t>
            </a:r>
          </a:p>
        </p:txBody>
      </p:sp>
      <p:sp>
        <p:nvSpPr>
          <p:cNvPr id="4" name="Rectangle 3">
            <a:extLst>
              <a:ext uri="{FF2B5EF4-FFF2-40B4-BE49-F238E27FC236}">
                <a16:creationId xmlns:a16="http://schemas.microsoft.com/office/drawing/2014/main" id="{D71F1817-1E02-4FF5-9F8A-1CD240AEF542}"/>
              </a:ext>
            </a:extLst>
          </p:cNvPr>
          <p:cNvSpPr/>
          <p:nvPr/>
        </p:nvSpPr>
        <p:spPr>
          <a:xfrm>
            <a:off x="0" y="0"/>
            <a:ext cx="12192000" cy="4557932"/>
          </a:xfrm>
          <a:prstGeom prst="rect">
            <a:avLst/>
          </a:prstGeom>
          <a:solidFill>
            <a:srgbClr val="0064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95287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290026-4541-EDAD-4FBC-EDC25FF48DDA}"/>
              </a:ext>
            </a:extLst>
          </p:cNvPr>
          <p:cNvSpPr>
            <a:spLocks noGrp="1"/>
          </p:cNvSpPr>
          <p:nvPr>
            <p:ph type="title"/>
          </p:nvPr>
        </p:nvSpPr>
        <p:spPr>
          <a:xfrm>
            <a:off x="1024128" y="585216"/>
            <a:ext cx="9720072" cy="1499616"/>
          </a:xfrm>
        </p:spPr>
        <p:txBody>
          <a:bodyPr>
            <a:normAutofit/>
          </a:bodyPr>
          <a:lstStyle/>
          <a:p>
            <a:r>
              <a:rPr lang="fr-FR"/>
              <a:t>LIENS AVEC LE CFA</a:t>
            </a:r>
          </a:p>
        </p:txBody>
      </p:sp>
      <p:graphicFrame>
        <p:nvGraphicFramePr>
          <p:cNvPr id="5" name="Espace réservé du contenu 2">
            <a:extLst>
              <a:ext uri="{FF2B5EF4-FFF2-40B4-BE49-F238E27FC236}">
                <a16:creationId xmlns:a16="http://schemas.microsoft.com/office/drawing/2014/main" id="{58C621A2-34B4-7CAF-7111-2215A1BED41E}"/>
              </a:ext>
            </a:extLst>
          </p:cNvPr>
          <p:cNvGraphicFramePr>
            <a:graphicFrameLocks noGrp="1"/>
          </p:cNvGraphicFramePr>
          <p:nvPr>
            <p:ph idx="1"/>
            <p:extLst>
              <p:ext uri="{D42A27DB-BD31-4B8C-83A1-F6EECF244321}">
                <p14:modId xmlns:p14="http://schemas.microsoft.com/office/powerpoint/2010/main" val="2101898145"/>
              </p:ext>
            </p:extLst>
          </p:nvPr>
        </p:nvGraphicFramePr>
        <p:xfrm>
          <a:off x="1312574" y="2084832"/>
          <a:ext cx="9720262"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 5" descr="Adulte à l’écoute en classe">
            <a:extLst>
              <a:ext uri="{FF2B5EF4-FFF2-40B4-BE49-F238E27FC236}">
                <a16:creationId xmlns:a16="http://schemas.microsoft.com/office/drawing/2014/main" id="{F02BBD9C-7C8C-81F4-C9E1-E6C31EFBDC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97889" y="447675"/>
            <a:ext cx="3223393" cy="2148929"/>
          </a:xfrm>
          <a:prstGeom prst="rect">
            <a:avLst/>
          </a:prstGeom>
        </p:spPr>
      </p:pic>
    </p:spTree>
    <p:extLst>
      <p:ext uri="{BB962C8B-B14F-4D97-AF65-F5344CB8AC3E}">
        <p14:creationId xmlns:p14="http://schemas.microsoft.com/office/powerpoint/2010/main" val="592698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D972581-16AA-40F9-A564-66DFB321B119}"/>
              </a:ext>
            </a:extLst>
          </p:cNvPr>
          <p:cNvSpPr txBox="1">
            <a:spLocks/>
          </p:cNvSpPr>
          <p:nvPr/>
        </p:nvSpPr>
        <p:spPr>
          <a:xfrm>
            <a:off x="878352" y="704485"/>
            <a:ext cx="9948673" cy="779758"/>
          </a:xfrm>
          <a:prstGeom prst="rect">
            <a:avLst/>
          </a:prstGeom>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fr-FR" sz="4000"/>
              <a:t>LES LIENS AVEC L’ORGANISME DE FORMATION</a:t>
            </a:r>
            <a:endParaRPr lang="fr-FR"/>
          </a:p>
        </p:txBody>
      </p:sp>
      <p:sp>
        <p:nvSpPr>
          <p:cNvPr id="5" name="Espace réservé du texte 3">
            <a:extLst>
              <a:ext uri="{FF2B5EF4-FFF2-40B4-BE49-F238E27FC236}">
                <a16:creationId xmlns:a16="http://schemas.microsoft.com/office/drawing/2014/main" id="{B658857B-98F3-4350-93F6-86FBA4EB5DBC}"/>
              </a:ext>
            </a:extLst>
          </p:cNvPr>
          <p:cNvSpPr txBox="1">
            <a:spLocks/>
          </p:cNvSpPr>
          <p:nvPr/>
        </p:nvSpPr>
        <p:spPr>
          <a:xfrm>
            <a:off x="878352" y="1484243"/>
            <a:ext cx="5418875" cy="4451405"/>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fr-FR" sz="1800">
              <a:latin typeface="Tw Cen MT" panose="020B0602020104020603" pitchFamily="34" charset="0"/>
            </a:endParaRPr>
          </a:p>
        </p:txBody>
      </p:sp>
      <p:pic>
        <p:nvPicPr>
          <p:cNvPr id="7" name="Image 6">
            <a:extLst>
              <a:ext uri="{FF2B5EF4-FFF2-40B4-BE49-F238E27FC236}">
                <a16:creationId xmlns:a16="http://schemas.microsoft.com/office/drawing/2014/main" id="{D7F8A573-3B7D-4C4F-8E0F-270568400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8697" y="2217793"/>
            <a:ext cx="3522650" cy="3069375"/>
          </a:xfrm>
          <a:prstGeom prst="rect">
            <a:avLst/>
          </a:prstGeom>
        </p:spPr>
      </p:pic>
      <p:graphicFrame>
        <p:nvGraphicFramePr>
          <p:cNvPr id="2" name="Graphique 1">
            <a:extLst>
              <a:ext uri="{FF2B5EF4-FFF2-40B4-BE49-F238E27FC236}">
                <a16:creationId xmlns:a16="http://schemas.microsoft.com/office/drawing/2014/main" id="{3FA18009-479D-4032-A7BE-304041125EA2}"/>
              </a:ext>
            </a:extLst>
          </p:cNvPr>
          <p:cNvGraphicFramePr>
            <a:graphicFrameLocks/>
          </p:cNvGraphicFramePr>
          <p:nvPr>
            <p:extLst>
              <p:ext uri="{D42A27DB-BD31-4B8C-83A1-F6EECF244321}">
                <p14:modId xmlns:p14="http://schemas.microsoft.com/office/powerpoint/2010/main" val="1188567941"/>
              </p:ext>
            </p:extLst>
          </p:nvPr>
        </p:nvGraphicFramePr>
        <p:xfrm>
          <a:off x="285863" y="1665271"/>
          <a:ext cx="7049002" cy="44514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69506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61657BD-3333-446A-A16A-CBDC77C8E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7" name="Rectangle 16">
            <a:extLst>
              <a:ext uri="{FF2B5EF4-FFF2-40B4-BE49-F238E27FC236}">
                <a16:creationId xmlns:a16="http://schemas.microsoft.com/office/drawing/2014/main" id="{52CAFF06-4D3A-42A5-8614-B1FA47EA0F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Graphique 1">
            <a:extLst>
              <a:ext uri="{FF2B5EF4-FFF2-40B4-BE49-F238E27FC236}">
                <a16:creationId xmlns:a16="http://schemas.microsoft.com/office/drawing/2014/main" id="{ACD7607B-BA3E-4395-9F81-8F858569F8C2}"/>
              </a:ext>
            </a:extLst>
          </p:cNvPr>
          <p:cNvGraphicFramePr>
            <a:graphicFrameLocks/>
          </p:cNvGraphicFramePr>
          <p:nvPr>
            <p:extLst>
              <p:ext uri="{D42A27DB-BD31-4B8C-83A1-F6EECF244321}">
                <p14:modId xmlns:p14="http://schemas.microsoft.com/office/powerpoint/2010/main" val="3465432091"/>
              </p:ext>
            </p:extLst>
          </p:nvPr>
        </p:nvGraphicFramePr>
        <p:xfrm>
          <a:off x="804333" y="804333"/>
          <a:ext cx="10583331" cy="52493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30682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39"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cxnSp>
        <p:nvCxnSpPr>
          <p:cNvPr id="41" name="Straight Connector 40">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43" name="Rectangle 42">
            <a:extLst>
              <a:ext uri="{FF2B5EF4-FFF2-40B4-BE49-F238E27FC236}">
                <a16:creationId xmlns:a16="http://schemas.microsoft.com/office/drawing/2014/main" id="{286BE877-8405-42B2-A8E4-BF4224E0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F4916F3-5270-48BF-8D54-7990F611B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0178"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1">
            <a:extLst>
              <a:ext uri="{FF2B5EF4-FFF2-40B4-BE49-F238E27FC236}">
                <a16:creationId xmlns:a16="http://schemas.microsoft.com/office/drawing/2014/main" id="{5D972581-16AA-40F9-A564-66DFB321B119}"/>
              </a:ext>
            </a:extLst>
          </p:cNvPr>
          <p:cNvSpPr txBox="1">
            <a:spLocks/>
          </p:cNvSpPr>
          <p:nvPr/>
        </p:nvSpPr>
        <p:spPr>
          <a:xfrm>
            <a:off x="7354454" y="640080"/>
            <a:ext cx="4208656" cy="303485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spcAft>
                <a:spcPts val="600"/>
              </a:spcAft>
            </a:pPr>
            <a:r>
              <a:rPr lang="en-US" sz="3700" kern="1200" cap="all" spc="200" baseline="0" dirty="0" err="1">
                <a:solidFill>
                  <a:srgbClr val="FFFFFF"/>
                </a:solidFill>
                <a:latin typeface="+mj-lt"/>
                <a:ea typeface="+mj-ea"/>
                <a:cs typeface="+mj-cs"/>
              </a:rPr>
              <a:t>Meilleurs</a:t>
            </a:r>
            <a:r>
              <a:rPr lang="en-US" sz="3700" kern="1200" cap="all" spc="200" baseline="0" dirty="0">
                <a:solidFill>
                  <a:srgbClr val="FFFFFF"/>
                </a:solidFill>
                <a:latin typeface="+mj-lt"/>
                <a:ea typeface="+mj-ea"/>
                <a:cs typeface="+mj-cs"/>
              </a:rPr>
              <a:t> </a:t>
            </a:r>
            <a:r>
              <a:rPr lang="en-US" sz="3700" kern="1200" cap="all" spc="200" baseline="0" dirty="0" err="1">
                <a:solidFill>
                  <a:srgbClr val="FFFFFF"/>
                </a:solidFill>
                <a:latin typeface="+mj-lt"/>
                <a:ea typeface="+mj-ea"/>
                <a:cs typeface="+mj-cs"/>
              </a:rPr>
              <a:t>Soutiens</a:t>
            </a:r>
            <a:r>
              <a:rPr lang="en-US" sz="3700" kern="1200" cap="all" spc="200" baseline="0" dirty="0">
                <a:solidFill>
                  <a:srgbClr val="FFFFFF"/>
                </a:solidFill>
                <a:latin typeface="+mj-lt"/>
                <a:ea typeface="+mj-ea"/>
                <a:cs typeface="+mj-cs"/>
              </a:rPr>
              <a:t> en </a:t>
            </a:r>
            <a:r>
              <a:rPr lang="en-US" sz="3700" kern="1200" cap="all" spc="200" baseline="0" dirty="0" err="1">
                <a:solidFill>
                  <a:srgbClr val="FFFFFF"/>
                </a:solidFill>
                <a:latin typeface="+mj-lt"/>
                <a:ea typeface="+mj-ea"/>
                <a:cs typeface="+mj-cs"/>
              </a:rPr>
              <a:t>cas</a:t>
            </a:r>
            <a:r>
              <a:rPr lang="en-US" sz="3700" kern="1200" cap="all" spc="200" baseline="0" dirty="0">
                <a:solidFill>
                  <a:srgbClr val="FFFFFF"/>
                </a:solidFill>
                <a:latin typeface="+mj-lt"/>
                <a:ea typeface="+mj-ea"/>
                <a:cs typeface="+mj-cs"/>
              </a:rPr>
              <a:t> de </a:t>
            </a:r>
            <a:r>
              <a:rPr lang="en-US" sz="3700" kern="1200" cap="all" spc="200" baseline="0" dirty="0" err="1">
                <a:solidFill>
                  <a:srgbClr val="FFFFFF"/>
                </a:solidFill>
                <a:latin typeface="+mj-lt"/>
                <a:ea typeface="+mj-ea"/>
                <a:cs typeface="+mj-cs"/>
              </a:rPr>
              <a:t>difficultés</a:t>
            </a:r>
            <a:r>
              <a:rPr lang="en-US" sz="3700" kern="1200" cap="all" spc="200" baseline="0" dirty="0">
                <a:solidFill>
                  <a:srgbClr val="FFFFFF"/>
                </a:solidFill>
                <a:latin typeface="+mj-lt"/>
                <a:ea typeface="+mj-ea"/>
                <a:cs typeface="+mj-cs"/>
              </a:rPr>
              <a:t> </a:t>
            </a:r>
            <a:r>
              <a:rPr lang="en-US" sz="3700" kern="1200" cap="all" spc="200" baseline="0" dirty="0" err="1">
                <a:solidFill>
                  <a:srgbClr val="FFFFFF"/>
                </a:solidFill>
                <a:latin typeface="+mj-lt"/>
                <a:ea typeface="+mj-ea"/>
                <a:cs typeface="+mj-cs"/>
              </a:rPr>
              <a:t>rencontrées</a:t>
            </a:r>
            <a:r>
              <a:rPr lang="en-US" sz="3700" kern="1200" cap="all" spc="200" baseline="0" dirty="0">
                <a:solidFill>
                  <a:srgbClr val="FFFFFF"/>
                </a:solidFill>
                <a:latin typeface="+mj-lt"/>
                <a:ea typeface="+mj-ea"/>
                <a:cs typeface="+mj-cs"/>
              </a:rPr>
              <a:t> par les </a:t>
            </a:r>
            <a:r>
              <a:rPr lang="en-US" sz="3700" kern="1200" cap="all" spc="200" baseline="0" dirty="0" err="1">
                <a:solidFill>
                  <a:srgbClr val="FFFFFF"/>
                </a:solidFill>
                <a:latin typeface="+mj-lt"/>
                <a:ea typeface="+mj-ea"/>
                <a:cs typeface="+mj-cs"/>
              </a:rPr>
              <a:t>apprenti.e.s</a:t>
            </a:r>
            <a:endParaRPr lang="en-US" sz="3700" kern="1200" cap="all" spc="200" baseline="0" dirty="0">
              <a:solidFill>
                <a:srgbClr val="FFFFFF"/>
              </a:solidFill>
              <a:latin typeface="+mj-lt"/>
              <a:ea typeface="+mj-ea"/>
              <a:cs typeface="+mj-cs"/>
            </a:endParaRPr>
          </a:p>
          <a:p>
            <a:pPr>
              <a:spcAft>
                <a:spcPts val="600"/>
              </a:spcAft>
            </a:pPr>
            <a:r>
              <a:rPr lang="en-US" sz="3000" kern="1200" cap="all" spc="200" baseline="0" dirty="0">
                <a:solidFill>
                  <a:srgbClr val="FFFFFF"/>
                </a:solidFill>
                <a:latin typeface="+mj-lt"/>
                <a:ea typeface="+mj-ea"/>
                <a:cs typeface="+mj-cs"/>
              </a:rPr>
              <a:t>(</a:t>
            </a:r>
            <a:r>
              <a:rPr lang="en-US" sz="3000" i="1" kern="1200" cap="all" spc="200" baseline="0" dirty="0" err="1">
                <a:solidFill>
                  <a:srgbClr val="FFFFFF"/>
                </a:solidFill>
                <a:latin typeface="+mj-lt"/>
                <a:ea typeface="+mj-ea"/>
                <a:cs typeface="+mj-cs"/>
              </a:rPr>
              <a:t>plusieurs</a:t>
            </a:r>
            <a:r>
              <a:rPr lang="en-US" sz="3000" i="1" kern="1200" cap="all" spc="200" baseline="0" dirty="0">
                <a:solidFill>
                  <a:srgbClr val="FFFFFF"/>
                </a:solidFill>
                <a:latin typeface="+mj-lt"/>
                <a:ea typeface="+mj-ea"/>
                <a:cs typeface="+mj-cs"/>
              </a:rPr>
              <a:t> </a:t>
            </a:r>
            <a:r>
              <a:rPr lang="en-US" sz="3000" i="1" kern="1200" cap="all" spc="200" baseline="0" dirty="0" err="1">
                <a:solidFill>
                  <a:srgbClr val="FFFFFF"/>
                </a:solidFill>
                <a:latin typeface="+mj-lt"/>
                <a:ea typeface="+mj-ea"/>
                <a:cs typeface="+mj-cs"/>
              </a:rPr>
              <a:t>réponses</a:t>
            </a:r>
            <a:r>
              <a:rPr lang="en-US" sz="3000" i="1" kern="1200" cap="all" spc="200" baseline="0" dirty="0">
                <a:solidFill>
                  <a:srgbClr val="FFFFFF"/>
                </a:solidFill>
                <a:latin typeface="+mj-lt"/>
                <a:ea typeface="+mj-ea"/>
                <a:cs typeface="+mj-cs"/>
              </a:rPr>
              <a:t> possibles</a:t>
            </a:r>
            <a:r>
              <a:rPr lang="en-US" sz="3000" kern="1200" cap="all" spc="200" baseline="0" dirty="0">
                <a:solidFill>
                  <a:srgbClr val="FFFFFF"/>
                </a:solidFill>
                <a:latin typeface="+mj-lt"/>
                <a:ea typeface="+mj-ea"/>
                <a:cs typeface="+mj-cs"/>
              </a:rPr>
              <a:t>) </a:t>
            </a:r>
          </a:p>
        </p:txBody>
      </p:sp>
      <p:cxnSp>
        <p:nvCxnSpPr>
          <p:cNvPr id="47" name="Straight Connector 46">
            <a:extLst>
              <a:ext uri="{FF2B5EF4-FFF2-40B4-BE49-F238E27FC236}">
                <a16:creationId xmlns:a16="http://schemas.microsoft.com/office/drawing/2014/main" id="{F49244C8-BD6D-4309-8235-706CBF26EF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06857" y="3765314"/>
            <a:ext cx="393192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 name="Espace réservé du texte 3">
            <a:extLst>
              <a:ext uri="{FF2B5EF4-FFF2-40B4-BE49-F238E27FC236}">
                <a16:creationId xmlns:a16="http://schemas.microsoft.com/office/drawing/2014/main" id="{B658857B-98F3-4350-93F6-86FBA4EB5DBC}"/>
              </a:ext>
            </a:extLst>
          </p:cNvPr>
          <p:cNvSpPr txBox="1">
            <a:spLocks/>
          </p:cNvSpPr>
          <p:nvPr/>
        </p:nvSpPr>
        <p:spPr>
          <a:xfrm>
            <a:off x="878352" y="1484243"/>
            <a:ext cx="5418875" cy="4451405"/>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fr-FR" sz="1800">
              <a:latin typeface="Tw Cen MT" panose="020B0602020104020603" pitchFamily="34" charset="0"/>
            </a:endParaRPr>
          </a:p>
        </p:txBody>
      </p:sp>
      <p:graphicFrame>
        <p:nvGraphicFramePr>
          <p:cNvPr id="2" name="Graphique 1">
            <a:extLst>
              <a:ext uri="{FF2B5EF4-FFF2-40B4-BE49-F238E27FC236}">
                <a16:creationId xmlns:a16="http://schemas.microsoft.com/office/drawing/2014/main" id="{4E54E9C7-406C-4446-B1B3-6FDBDCC0C4F9}"/>
              </a:ext>
            </a:extLst>
          </p:cNvPr>
          <p:cNvGraphicFramePr>
            <a:graphicFrameLocks/>
          </p:cNvGraphicFramePr>
          <p:nvPr>
            <p:extLst>
              <p:ext uri="{D42A27DB-BD31-4B8C-83A1-F6EECF244321}">
                <p14:modId xmlns:p14="http://schemas.microsoft.com/office/powerpoint/2010/main" val="2867084994"/>
              </p:ext>
            </p:extLst>
          </p:nvPr>
        </p:nvGraphicFramePr>
        <p:xfrm>
          <a:off x="304800" y="640079"/>
          <a:ext cx="6412103" cy="58590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60653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24">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tre 1">
            <a:extLst>
              <a:ext uri="{FF2B5EF4-FFF2-40B4-BE49-F238E27FC236}">
                <a16:creationId xmlns:a16="http://schemas.microsoft.com/office/drawing/2014/main" id="{5D972581-16AA-40F9-A564-66DFB321B119}"/>
              </a:ext>
            </a:extLst>
          </p:cNvPr>
          <p:cNvSpPr txBox="1">
            <a:spLocks/>
          </p:cNvSpPr>
          <p:nvPr/>
        </p:nvSpPr>
        <p:spPr>
          <a:xfrm>
            <a:off x="1024128" y="585216"/>
            <a:ext cx="6066818"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spcAft>
                <a:spcPts val="600"/>
              </a:spcAft>
            </a:pPr>
            <a:r>
              <a:rPr lang="en-US"/>
              <a:t>Relation avec le maître </a:t>
            </a:r>
            <a:r>
              <a:rPr lang="en-US" err="1"/>
              <a:t>d’apprentissage</a:t>
            </a:r>
            <a:r>
              <a:rPr lang="en-US"/>
              <a:t> </a:t>
            </a:r>
          </a:p>
        </p:txBody>
      </p:sp>
      <p:sp>
        <p:nvSpPr>
          <p:cNvPr id="10" name="ZoneTexte 9">
            <a:extLst>
              <a:ext uri="{FF2B5EF4-FFF2-40B4-BE49-F238E27FC236}">
                <a16:creationId xmlns:a16="http://schemas.microsoft.com/office/drawing/2014/main" id="{7593B4A8-0D59-499B-96E6-06D06953941F}"/>
              </a:ext>
            </a:extLst>
          </p:cNvPr>
          <p:cNvSpPr txBox="1"/>
          <p:nvPr/>
        </p:nvSpPr>
        <p:spPr>
          <a:xfrm>
            <a:off x="383459" y="1956619"/>
            <a:ext cx="7069391" cy="4719484"/>
          </a:xfrm>
          <a:prstGeom prst="rect">
            <a:avLst/>
          </a:prstGeom>
        </p:spPr>
        <p:style>
          <a:lnRef idx="2">
            <a:schemeClr val="accent1"/>
          </a:lnRef>
          <a:fillRef idx="1">
            <a:schemeClr val="lt1"/>
          </a:fillRef>
          <a:effectRef idx="0">
            <a:schemeClr val="accent1"/>
          </a:effectRef>
          <a:fontRef idx="minor">
            <a:schemeClr val="dk1"/>
          </a:fontRef>
        </p:style>
        <p:txBody>
          <a:bodyPr vert="horz" lIns="45720" tIns="45720" rIns="45720" bIns="45720" rtlCol="0">
            <a:normAutofit lnSpcReduction="10000"/>
          </a:bodyPr>
          <a:lstStyle/>
          <a:p>
            <a:pPr defTabSz="914400">
              <a:lnSpc>
                <a:spcPct val="90000"/>
              </a:lnSpc>
              <a:spcAft>
                <a:spcPts val="600"/>
              </a:spcAft>
              <a:buClr>
                <a:schemeClr val="accent1"/>
              </a:buClr>
            </a:pPr>
            <a:endParaRPr lang="en-US" sz="1700" dirty="0">
              <a:solidFill>
                <a:schemeClr val="tx1"/>
              </a:solidFill>
            </a:endParaRPr>
          </a:p>
          <a:p>
            <a:pPr defTabSz="914400">
              <a:lnSpc>
                <a:spcPct val="90000"/>
              </a:lnSpc>
              <a:spcAft>
                <a:spcPts val="600"/>
              </a:spcAft>
              <a:buClr>
                <a:schemeClr val="accent1"/>
              </a:buClr>
            </a:pPr>
            <a:r>
              <a:rPr lang="en-US" dirty="0">
                <a:solidFill>
                  <a:schemeClr val="tx1"/>
                </a:solidFill>
              </a:rPr>
              <a:t>La relation avec le maître </a:t>
            </a:r>
            <a:r>
              <a:rPr lang="en-US" dirty="0" err="1">
                <a:solidFill>
                  <a:schemeClr val="tx1"/>
                </a:solidFill>
              </a:rPr>
              <a:t>d’apprentissage</a:t>
            </a:r>
            <a:r>
              <a:rPr lang="en-US" dirty="0">
                <a:solidFill>
                  <a:schemeClr val="tx1"/>
                </a:solidFill>
              </a:rPr>
              <a:t> a </a:t>
            </a:r>
            <a:r>
              <a:rPr lang="en-US" dirty="0" err="1">
                <a:solidFill>
                  <a:schemeClr val="tx1"/>
                </a:solidFill>
              </a:rPr>
              <a:t>été</a:t>
            </a:r>
            <a:r>
              <a:rPr lang="en-US" dirty="0">
                <a:solidFill>
                  <a:schemeClr val="tx1"/>
                </a:solidFill>
              </a:rPr>
              <a:t> </a:t>
            </a:r>
            <a:r>
              <a:rPr lang="en-US" dirty="0" err="1">
                <a:solidFill>
                  <a:schemeClr val="tx1"/>
                </a:solidFill>
              </a:rPr>
              <a:t>évaluée</a:t>
            </a:r>
            <a:r>
              <a:rPr lang="en-US" dirty="0">
                <a:solidFill>
                  <a:schemeClr val="tx1"/>
                </a:solidFill>
              </a:rPr>
              <a:t> sur 6 </a:t>
            </a:r>
            <a:r>
              <a:rPr lang="en-US" dirty="0" err="1">
                <a:solidFill>
                  <a:schemeClr val="tx1"/>
                </a:solidFill>
              </a:rPr>
              <a:t>éléments</a:t>
            </a:r>
            <a:r>
              <a:rPr lang="en-US" dirty="0">
                <a:solidFill>
                  <a:schemeClr val="tx1"/>
                </a:solidFill>
              </a:rPr>
              <a:t>. </a:t>
            </a:r>
          </a:p>
          <a:p>
            <a:pPr defTabSz="914400">
              <a:lnSpc>
                <a:spcPct val="90000"/>
              </a:lnSpc>
              <a:spcAft>
                <a:spcPts val="600"/>
              </a:spcAft>
              <a:buClr>
                <a:schemeClr val="accent1"/>
              </a:buClr>
            </a:pPr>
            <a:r>
              <a:rPr lang="en-US" dirty="0">
                <a:solidFill>
                  <a:schemeClr val="tx1"/>
                </a:solidFill>
              </a:rPr>
              <a:t>Les </a:t>
            </a:r>
            <a:r>
              <a:rPr lang="en-US" dirty="0" err="1">
                <a:solidFill>
                  <a:schemeClr val="tx1"/>
                </a:solidFill>
              </a:rPr>
              <a:t>pourcentages</a:t>
            </a:r>
            <a:r>
              <a:rPr lang="en-US" dirty="0">
                <a:solidFill>
                  <a:schemeClr val="tx1"/>
                </a:solidFill>
              </a:rPr>
              <a:t> </a:t>
            </a:r>
            <a:r>
              <a:rPr lang="en-US" dirty="0" err="1">
                <a:solidFill>
                  <a:schemeClr val="tx1"/>
                </a:solidFill>
              </a:rPr>
              <a:t>suivants</a:t>
            </a:r>
            <a:r>
              <a:rPr lang="en-US" dirty="0">
                <a:solidFill>
                  <a:schemeClr val="tx1"/>
                </a:solidFill>
              </a:rPr>
              <a:t> correspondent aux </a:t>
            </a:r>
            <a:r>
              <a:rPr lang="en-US" dirty="0" err="1">
                <a:solidFill>
                  <a:schemeClr val="tx1"/>
                </a:solidFill>
              </a:rPr>
              <a:t>personnes</a:t>
            </a:r>
            <a:r>
              <a:rPr lang="en-US" dirty="0">
                <a:solidFill>
                  <a:schemeClr val="tx1"/>
                </a:solidFill>
              </a:rPr>
              <a:t> </a:t>
            </a:r>
            <a:r>
              <a:rPr lang="en-US" dirty="0" err="1">
                <a:solidFill>
                  <a:schemeClr val="tx1"/>
                </a:solidFill>
              </a:rPr>
              <a:t>ayant</a:t>
            </a:r>
            <a:r>
              <a:rPr lang="en-US" dirty="0">
                <a:solidFill>
                  <a:schemeClr val="tx1"/>
                </a:solidFill>
              </a:rPr>
              <a:t> </a:t>
            </a:r>
            <a:r>
              <a:rPr lang="en-US" dirty="0" err="1">
                <a:solidFill>
                  <a:schemeClr val="tx1"/>
                </a:solidFill>
              </a:rPr>
              <a:t>déclaré</a:t>
            </a:r>
            <a:r>
              <a:rPr lang="en-US" dirty="0">
                <a:solidFill>
                  <a:schemeClr val="tx1"/>
                </a:solidFill>
              </a:rPr>
              <a:t> </a:t>
            </a:r>
            <a:r>
              <a:rPr lang="en-US" dirty="0" err="1">
                <a:solidFill>
                  <a:schemeClr val="tx1"/>
                </a:solidFill>
              </a:rPr>
              <a:t>être</a:t>
            </a:r>
            <a:r>
              <a:rPr lang="en-US" dirty="0">
                <a:solidFill>
                  <a:schemeClr val="tx1"/>
                </a:solidFill>
              </a:rPr>
              <a:t> “très </a:t>
            </a:r>
            <a:r>
              <a:rPr lang="en-US" dirty="0" err="1">
                <a:solidFill>
                  <a:schemeClr val="tx1"/>
                </a:solidFill>
              </a:rPr>
              <a:t>satisfantes</a:t>
            </a:r>
            <a:r>
              <a:rPr lang="en-US" dirty="0">
                <a:solidFill>
                  <a:schemeClr val="tx1"/>
                </a:solidFill>
              </a:rPr>
              <a:t>” </a:t>
            </a:r>
            <a:r>
              <a:rPr lang="en-US" dirty="0" err="1">
                <a:solidFill>
                  <a:schemeClr val="tx1"/>
                </a:solidFill>
              </a:rPr>
              <a:t>ou</a:t>
            </a:r>
            <a:r>
              <a:rPr lang="en-US" dirty="0">
                <a:solidFill>
                  <a:schemeClr val="tx1"/>
                </a:solidFill>
              </a:rPr>
              <a:t> “</a:t>
            </a:r>
            <a:r>
              <a:rPr lang="en-US" dirty="0" err="1">
                <a:solidFill>
                  <a:schemeClr val="tx1"/>
                </a:solidFill>
              </a:rPr>
              <a:t>satisfaites</a:t>
            </a:r>
            <a:r>
              <a:rPr lang="en-US" dirty="0">
                <a:solidFill>
                  <a:schemeClr val="tx1"/>
                </a:solidFill>
              </a:rPr>
              <a:t>” par :</a:t>
            </a:r>
          </a:p>
          <a:p>
            <a:pPr defTabSz="914400">
              <a:lnSpc>
                <a:spcPct val="90000"/>
              </a:lnSpc>
              <a:spcAft>
                <a:spcPts val="600"/>
              </a:spcAft>
              <a:buClr>
                <a:schemeClr val="accent1"/>
              </a:buClr>
            </a:pPr>
            <a:endParaRPr lang="en-US" dirty="0">
              <a:solidFill>
                <a:schemeClr val="tx1"/>
              </a:solidFill>
            </a:endParaRPr>
          </a:p>
          <a:p>
            <a:pPr marL="285750" indent="-285750" defTabSz="914400">
              <a:lnSpc>
                <a:spcPct val="90000"/>
              </a:lnSpc>
              <a:spcAft>
                <a:spcPts val="600"/>
              </a:spcAft>
              <a:buClr>
                <a:schemeClr val="accent1"/>
              </a:buClr>
              <a:buFontTx/>
              <a:buChar char="-"/>
            </a:pPr>
            <a:r>
              <a:rPr lang="en-US" b="1" dirty="0">
                <a:solidFill>
                  <a:schemeClr val="tx1"/>
                </a:solidFill>
              </a:rPr>
              <a:t>La </a:t>
            </a:r>
            <a:r>
              <a:rPr lang="en-US" b="1" dirty="0" err="1">
                <a:solidFill>
                  <a:schemeClr val="tx1"/>
                </a:solidFill>
              </a:rPr>
              <a:t>qualité</a:t>
            </a:r>
            <a:r>
              <a:rPr lang="en-US" b="1" dirty="0">
                <a:solidFill>
                  <a:schemeClr val="tx1"/>
                </a:solidFill>
              </a:rPr>
              <a:t> des </a:t>
            </a:r>
            <a:r>
              <a:rPr lang="en-US" b="1" dirty="0" err="1">
                <a:solidFill>
                  <a:schemeClr val="tx1"/>
                </a:solidFill>
              </a:rPr>
              <a:t>échanges</a:t>
            </a:r>
            <a:r>
              <a:rPr lang="en-US" b="1" dirty="0">
                <a:solidFill>
                  <a:schemeClr val="tx1"/>
                </a:solidFill>
              </a:rPr>
              <a:t> : 85%</a:t>
            </a:r>
            <a:endParaRPr lang="en-US" dirty="0">
              <a:solidFill>
                <a:schemeClr val="tx1"/>
              </a:solidFill>
            </a:endParaRPr>
          </a:p>
          <a:p>
            <a:pPr marL="285750" indent="-285750" defTabSz="914400">
              <a:lnSpc>
                <a:spcPct val="90000"/>
              </a:lnSpc>
              <a:spcAft>
                <a:spcPts val="600"/>
              </a:spcAft>
              <a:buClr>
                <a:schemeClr val="accent1"/>
              </a:buClr>
              <a:buFontTx/>
              <a:buChar char="-"/>
            </a:pPr>
            <a:r>
              <a:rPr lang="en-US" b="1" dirty="0">
                <a:solidFill>
                  <a:schemeClr val="tx1"/>
                </a:solidFill>
              </a:rPr>
              <a:t>La </a:t>
            </a:r>
            <a:r>
              <a:rPr lang="en-US" b="1" dirty="0" err="1">
                <a:solidFill>
                  <a:schemeClr val="tx1"/>
                </a:solidFill>
              </a:rPr>
              <a:t>fréquence</a:t>
            </a:r>
            <a:r>
              <a:rPr lang="en-US" b="1" dirty="0">
                <a:solidFill>
                  <a:schemeClr val="tx1"/>
                </a:solidFill>
              </a:rPr>
              <a:t> des </a:t>
            </a:r>
            <a:r>
              <a:rPr lang="en-US" b="1" dirty="0" err="1">
                <a:solidFill>
                  <a:schemeClr val="tx1"/>
                </a:solidFill>
              </a:rPr>
              <a:t>échanges</a:t>
            </a:r>
            <a:r>
              <a:rPr lang="en-US" b="1" dirty="0">
                <a:solidFill>
                  <a:schemeClr val="tx1"/>
                </a:solidFill>
              </a:rPr>
              <a:t> : 77%</a:t>
            </a:r>
            <a:endParaRPr lang="en-US" dirty="0">
              <a:solidFill>
                <a:schemeClr val="tx1"/>
              </a:solidFill>
            </a:endParaRPr>
          </a:p>
          <a:p>
            <a:pPr marL="285750" indent="-285750" defTabSz="914400">
              <a:lnSpc>
                <a:spcPct val="90000"/>
              </a:lnSpc>
              <a:spcAft>
                <a:spcPts val="600"/>
              </a:spcAft>
              <a:buClr>
                <a:schemeClr val="accent1"/>
              </a:buClr>
              <a:buFontTx/>
              <a:buChar char="-"/>
            </a:pPr>
            <a:r>
              <a:rPr lang="en-US" b="1" dirty="0">
                <a:solidFill>
                  <a:schemeClr val="tx1"/>
                </a:solidFill>
              </a:rPr>
              <a:t>Le temps </a:t>
            </a:r>
            <a:r>
              <a:rPr lang="en-US" b="1" dirty="0" err="1">
                <a:solidFill>
                  <a:schemeClr val="tx1"/>
                </a:solidFill>
              </a:rPr>
              <a:t>investi</a:t>
            </a:r>
            <a:r>
              <a:rPr lang="en-US" b="1" dirty="0">
                <a:solidFill>
                  <a:schemeClr val="tx1"/>
                </a:solidFill>
              </a:rPr>
              <a:t> pour </a:t>
            </a:r>
            <a:r>
              <a:rPr lang="en-US" b="1" dirty="0" err="1">
                <a:solidFill>
                  <a:schemeClr val="tx1"/>
                </a:solidFill>
              </a:rPr>
              <a:t>l’accompagnement</a:t>
            </a:r>
            <a:r>
              <a:rPr lang="en-US" b="1" dirty="0">
                <a:solidFill>
                  <a:schemeClr val="tx1"/>
                </a:solidFill>
              </a:rPr>
              <a:t> de </a:t>
            </a:r>
            <a:r>
              <a:rPr lang="en-US" b="1" dirty="0" err="1">
                <a:solidFill>
                  <a:schemeClr val="tx1"/>
                </a:solidFill>
              </a:rPr>
              <a:t>l’apprenti.e</a:t>
            </a:r>
            <a:r>
              <a:rPr lang="en-US" b="1" dirty="0">
                <a:solidFill>
                  <a:schemeClr val="tx1"/>
                </a:solidFill>
              </a:rPr>
              <a:t> : 75%</a:t>
            </a:r>
          </a:p>
          <a:p>
            <a:pPr marL="285750" indent="-285750" defTabSz="914400">
              <a:lnSpc>
                <a:spcPct val="90000"/>
              </a:lnSpc>
              <a:spcAft>
                <a:spcPts val="600"/>
              </a:spcAft>
              <a:buClr>
                <a:schemeClr val="accent1"/>
              </a:buClr>
              <a:buFontTx/>
              <a:buChar char="-"/>
            </a:pPr>
            <a:r>
              <a:rPr lang="en-US" b="1" dirty="0">
                <a:solidFill>
                  <a:schemeClr val="tx1"/>
                </a:solidFill>
              </a:rPr>
              <a:t>Les </a:t>
            </a:r>
            <a:r>
              <a:rPr lang="en-US" b="1" dirty="0" err="1">
                <a:solidFill>
                  <a:schemeClr val="tx1"/>
                </a:solidFill>
              </a:rPr>
              <a:t>compétences</a:t>
            </a:r>
            <a:r>
              <a:rPr lang="en-US" b="1" dirty="0">
                <a:solidFill>
                  <a:schemeClr val="tx1"/>
                </a:solidFill>
              </a:rPr>
              <a:t> en lien avec le diplôme </a:t>
            </a:r>
            <a:r>
              <a:rPr lang="en-US" b="1" dirty="0" err="1">
                <a:solidFill>
                  <a:schemeClr val="tx1"/>
                </a:solidFill>
              </a:rPr>
              <a:t>préparé</a:t>
            </a:r>
            <a:r>
              <a:rPr lang="en-US" b="1" dirty="0">
                <a:solidFill>
                  <a:schemeClr val="tx1"/>
                </a:solidFill>
              </a:rPr>
              <a:t> : 86%</a:t>
            </a:r>
          </a:p>
          <a:p>
            <a:pPr marL="285750" indent="-285750" defTabSz="914400">
              <a:lnSpc>
                <a:spcPct val="90000"/>
              </a:lnSpc>
              <a:spcAft>
                <a:spcPts val="600"/>
              </a:spcAft>
              <a:buClr>
                <a:schemeClr val="accent1"/>
              </a:buClr>
              <a:buFontTx/>
              <a:buChar char="-"/>
            </a:pPr>
            <a:r>
              <a:rPr lang="en-US" b="1" dirty="0">
                <a:solidFill>
                  <a:schemeClr val="tx1"/>
                </a:solidFill>
              </a:rPr>
              <a:t>Sa relation avec </a:t>
            </a:r>
            <a:r>
              <a:rPr lang="en-US" b="1" dirty="0" err="1">
                <a:solidFill>
                  <a:schemeClr val="tx1"/>
                </a:solidFill>
              </a:rPr>
              <a:t>l’Organisme</a:t>
            </a:r>
            <a:r>
              <a:rPr lang="en-US" b="1" dirty="0">
                <a:solidFill>
                  <a:schemeClr val="tx1"/>
                </a:solidFill>
              </a:rPr>
              <a:t> de Formation : 81%</a:t>
            </a:r>
          </a:p>
          <a:p>
            <a:pPr marL="285750" indent="-285750" defTabSz="914400">
              <a:lnSpc>
                <a:spcPct val="90000"/>
              </a:lnSpc>
              <a:spcAft>
                <a:spcPts val="600"/>
              </a:spcAft>
              <a:buClr>
                <a:schemeClr val="accent1"/>
              </a:buClr>
              <a:buFontTx/>
              <a:buChar char="-"/>
            </a:pPr>
            <a:r>
              <a:rPr lang="en-US" b="1" dirty="0">
                <a:solidFill>
                  <a:schemeClr val="tx1"/>
                </a:solidFill>
              </a:rPr>
              <a:t>Sa posture et le </a:t>
            </a:r>
            <a:r>
              <a:rPr lang="en-US" b="1" dirty="0" err="1">
                <a:solidFill>
                  <a:schemeClr val="tx1"/>
                </a:solidFill>
              </a:rPr>
              <a:t>rôle</a:t>
            </a:r>
            <a:r>
              <a:rPr lang="en-US" b="1" dirty="0">
                <a:solidFill>
                  <a:schemeClr val="tx1"/>
                </a:solidFill>
              </a:rPr>
              <a:t> : 87%</a:t>
            </a:r>
          </a:p>
          <a:p>
            <a:pPr marL="285750" indent="-285750" defTabSz="914400">
              <a:lnSpc>
                <a:spcPct val="90000"/>
              </a:lnSpc>
              <a:spcAft>
                <a:spcPts val="600"/>
              </a:spcAft>
              <a:buClr>
                <a:schemeClr val="accent1"/>
              </a:buClr>
              <a:buFontTx/>
              <a:buChar char="-"/>
            </a:pPr>
            <a:endParaRPr lang="en-US" sz="1700" dirty="0">
              <a:solidFill>
                <a:schemeClr val="tx1"/>
              </a:solidFill>
            </a:endParaRPr>
          </a:p>
          <a:p>
            <a:pPr algn="ctr" defTabSz="914400">
              <a:lnSpc>
                <a:spcPct val="90000"/>
              </a:lnSpc>
              <a:spcAft>
                <a:spcPts val="600"/>
              </a:spcAft>
              <a:buClr>
                <a:schemeClr val="accent1"/>
              </a:buClr>
            </a:pPr>
            <a:r>
              <a:rPr lang="en-US" sz="2200" b="1">
                <a:solidFill>
                  <a:srgbClr val="FF0000"/>
                </a:solidFill>
              </a:rPr>
              <a:t>82% </a:t>
            </a:r>
            <a:r>
              <a:rPr lang="en-US" sz="2200" dirty="0">
                <a:solidFill>
                  <a:schemeClr val="tx1"/>
                </a:solidFill>
              </a:rPr>
              <a:t>des </a:t>
            </a:r>
            <a:r>
              <a:rPr lang="en-US" sz="2200" dirty="0" err="1">
                <a:solidFill>
                  <a:schemeClr val="tx1"/>
                </a:solidFill>
              </a:rPr>
              <a:t>apprenti.e.s</a:t>
            </a:r>
            <a:r>
              <a:rPr lang="en-US" sz="2200" dirty="0">
                <a:solidFill>
                  <a:schemeClr val="tx1"/>
                </a:solidFill>
              </a:rPr>
              <a:t> se </a:t>
            </a:r>
            <a:r>
              <a:rPr lang="en-US" sz="2200" dirty="0" err="1">
                <a:solidFill>
                  <a:schemeClr val="tx1"/>
                </a:solidFill>
              </a:rPr>
              <a:t>disent</a:t>
            </a:r>
            <a:r>
              <a:rPr lang="en-US" sz="2200" dirty="0">
                <a:solidFill>
                  <a:schemeClr val="tx1"/>
                </a:solidFill>
              </a:rPr>
              <a:t> “très </a:t>
            </a:r>
            <a:r>
              <a:rPr lang="en-US" sz="2200" dirty="0" err="1">
                <a:solidFill>
                  <a:schemeClr val="tx1"/>
                </a:solidFill>
              </a:rPr>
              <a:t>satisfaits</a:t>
            </a:r>
            <a:r>
              <a:rPr lang="en-US" sz="2200" dirty="0">
                <a:solidFill>
                  <a:schemeClr val="tx1"/>
                </a:solidFill>
              </a:rPr>
              <a:t>” </a:t>
            </a:r>
            <a:r>
              <a:rPr lang="en-US" sz="2200" dirty="0" err="1">
                <a:solidFill>
                  <a:schemeClr val="tx1"/>
                </a:solidFill>
              </a:rPr>
              <a:t>ou</a:t>
            </a:r>
            <a:r>
              <a:rPr lang="en-US" sz="2200" dirty="0">
                <a:solidFill>
                  <a:schemeClr val="tx1"/>
                </a:solidFill>
              </a:rPr>
              <a:t> “</a:t>
            </a:r>
            <a:r>
              <a:rPr lang="en-US" sz="2200" dirty="0" err="1">
                <a:solidFill>
                  <a:schemeClr val="tx1"/>
                </a:solidFill>
              </a:rPr>
              <a:t>satisfaits</a:t>
            </a:r>
            <a:r>
              <a:rPr lang="en-US" sz="2200" dirty="0">
                <a:solidFill>
                  <a:schemeClr val="tx1"/>
                </a:solidFill>
              </a:rPr>
              <a:t>” de </a:t>
            </a:r>
            <a:r>
              <a:rPr lang="en-US" sz="2200" dirty="0" err="1">
                <a:solidFill>
                  <a:schemeClr val="tx1"/>
                </a:solidFill>
              </a:rPr>
              <a:t>leur</a:t>
            </a:r>
            <a:r>
              <a:rPr lang="en-US" sz="2200" dirty="0">
                <a:solidFill>
                  <a:schemeClr val="tx1"/>
                </a:solidFill>
              </a:rPr>
              <a:t> relation avec </a:t>
            </a:r>
            <a:r>
              <a:rPr lang="en-US" sz="2200" dirty="0" err="1">
                <a:solidFill>
                  <a:schemeClr val="tx1"/>
                </a:solidFill>
              </a:rPr>
              <a:t>leur</a:t>
            </a:r>
            <a:r>
              <a:rPr lang="en-US" sz="2200" dirty="0">
                <a:solidFill>
                  <a:schemeClr val="tx1"/>
                </a:solidFill>
              </a:rPr>
              <a:t> maître </a:t>
            </a:r>
            <a:r>
              <a:rPr lang="en-US" sz="2200" dirty="0" err="1">
                <a:solidFill>
                  <a:schemeClr val="tx1"/>
                </a:solidFill>
              </a:rPr>
              <a:t>d’apprentissage</a:t>
            </a:r>
            <a:r>
              <a:rPr lang="en-US" sz="2200" dirty="0">
                <a:solidFill>
                  <a:schemeClr val="tx1"/>
                </a:solidFill>
              </a:rPr>
              <a:t> (sur </a:t>
            </a:r>
            <a:r>
              <a:rPr lang="en-US" sz="2200" dirty="0" err="1">
                <a:solidFill>
                  <a:schemeClr val="tx1"/>
                </a:solidFill>
              </a:rPr>
              <a:t>l’ensemble</a:t>
            </a:r>
            <a:r>
              <a:rPr lang="en-US" sz="2200" dirty="0">
                <a:solidFill>
                  <a:schemeClr val="tx1"/>
                </a:solidFill>
              </a:rPr>
              <a:t> des items </a:t>
            </a:r>
            <a:r>
              <a:rPr lang="en-US" sz="2200" dirty="0" err="1">
                <a:solidFill>
                  <a:schemeClr val="tx1"/>
                </a:solidFill>
              </a:rPr>
              <a:t>évalués</a:t>
            </a:r>
            <a:r>
              <a:rPr lang="en-US" sz="2200" dirty="0">
                <a:solidFill>
                  <a:schemeClr val="tx1"/>
                </a:solidFill>
              </a:rPr>
              <a:t>)</a:t>
            </a:r>
          </a:p>
          <a:p>
            <a:pPr marL="285750" indent="-285750" defTabSz="914400">
              <a:lnSpc>
                <a:spcPct val="90000"/>
              </a:lnSpc>
              <a:spcAft>
                <a:spcPts val="600"/>
              </a:spcAft>
              <a:buClr>
                <a:schemeClr val="accent1"/>
              </a:buClr>
              <a:buFontTx/>
              <a:buChar char="-"/>
            </a:pPr>
            <a:endParaRPr lang="en-US" sz="1500" dirty="0">
              <a:solidFill>
                <a:schemeClr val="tx1"/>
              </a:solidFill>
            </a:endParaRPr>
          </a:p>
          <a:p>
            <a:pPr marL="285750" indent="-285750" defTabSz="914400">
              <a:lnSpc>
                <a:spcPct val="90000"/>
              </a:lnSpc>
              <a:spcAft>
                <a:spcPts val="600"/>
              </a:spcAft>
              <a:buClr>
                <a:schemeClr val="accent1"/>
              </a:buClr>
              <a:buFontTx/>
              <a:buChar char="-"/>
            </a:pPr>
            <a:endParaRPr lang="en-US" sz="1500" dirty="0">
              <a:solidFill>
                <a:schemeClr val="tx1"/>
              </a:solidFill>
            </a:endParaRPr>
          </a:p>
          <a:p>
            <a:pPr marL="285750" indent="-285750" defTabSz="914400">
              <a:lnSpc>
                <a:spcPct val="90000"/>
              </a:lnSpc>
              <a:spcAft>
                <a:spcPts val="600"/>
              </a:spcAft>
              <a:buClr>
                <a:schemeClr val="accent1"/>
              </a:buClr>
              <a:buFontTx/>
              <a:buChar char="-"/>
            </a:pPr>
            <a:endParaRPr lang="en-US" sz="1500" dirty="0">
              <a:solidFill>
                <a:schemeClr val="tx1"/>
              </a:solidFill>
            </a:endParaRPr>
          </a:p>
          <a:p>
            <a:pPr defTabSz="914400">
              <a:lnSpc>
                <a:spcPct val="90000"/>
              </a:lnSpc>
              <a:spcAft>
                <a:spcPts val="600"/>
              </a:spcAft>
              <a:buClr>
                <a:schemeClr val="accent1"/>
              </a:buClr>
            </a:pPr>
            <a:endParaRPr lang="en-US" sz="1500" dirty="0">
              <a:solidFill>
                <a:schemeClr val="tx1"/>
              </a:solidFill>
            </a:endParaRPr>
          </a:p>
          <a:p>
            <a:pPr defTabSz="914400">
              <a:lnSpc>
                <a:spcPct val="90000"/>
              </a:lnSpc>
              <a:spcAft>
                <a:spcPts val="600"/>
              </a:spcAft>
              <a:buClr>
                <a:schemeClr val="accent1"/>
              </a:buClr>
            </a:pPr>
            <a:endParaRPr lang="en-US" sz="1500" dirty="0">
              <a:solidFill>
                <a:schemeClr val="tx1"/>
              </a:solidFill>
            </a:endParaRPr>
          </a:p>
          <a:p>
            <a:pPr defTabSz="914400">
              <a:lnSpc>
                <a:spcPct val="90000"/>
              </a:lnSpc>
              <a:spcAft>
                <a:spcPts val="600"/>
              </a:spcAft>
              <a:buClr>
                <a:schemeClr val="accent1"/>
              </a:buClr>
            </a:pPr>
            <a:endParaRPr lang="en-US" sz="1500" dirty="0">
              <a:solidFill>
                <a:schemeClr val="tx1"/>
              </a:solidFill>
            </a:endParaRPr>
          </a:p>
          <a:p>
            <a:pPr marL="285750" indent="-285750" defTabSz="914400">
              <a:lnSpc>
                <a:spcPct val="90000"/>
              </a:lnSpc>
              <a:spcAft>
                <a:spcPts val="600"/>
              </a:spcAft>
              <a:buClr>
                <a:schemeClr val="accent1"/>
              </a:buClr>
              <a:buFontTx/>
              <a:buChar char="-"/>
            </a:pPr>
            <a:endParaRPr lang="en-US" sz="1500" dirty="0">
              <a:solidFill>
                <a:schemeClr val="tx1"/>
              </a:solidFill>
            </a:endParaRPr>
          </a:p>
          <a:p>
            <a:pPr defTabSz="914400">
              <a:lnSpc>
                <a:spcPct val="90000"/>
              </a:lnSpc>
              <a:spcAft>
                <a:spcPts val="600"/>
              </a:spcAft>
              <a:buClr>
                <a:schemeClr val="accent1"/>
              </a:buClr>
            </a:pPr>
            <a:endParaRPr lang="en-US" sz="1500" dirty="0">
              <a:solidFill>
                <a:schemeClr val="tx1"/>
              </a:solidFill>
            </a:endParaRPr>
          </a:p>
        </p:txBody>
      </p:sp>
      <p:pic>
        <p:nvPicPr>
          <p:cNvPr id="3" name="Image 2" descr="Jeune femme lisant des documents">
            <a:extLst>
              <a:ext uri="{FF2B5EF4-FFF2-40B4-BE49-F238E27FC236}">
                <a16:creationId xmlns:a16="http://schemas.microsoft.com/office/drawing/2014/main" id="{79196C8B-B470-4853-AE36-44B2FC79E878}"/>
              </a:ext>
            </a:extLst>
          </p:cNvPr>
          <p:cNvPicPr>
            <a:picLocks noChangeAspect="1"/>
          </p:cNvPicPr>
          <p:nvPr/>
        </p:nvPicPr>
        <p:blipFill rotWithShape="1">
          <a:blip r:embed="rId3">
            <a:extLst>
              <a:ext uri="{28A0092B-C50C-407E-A947-70E740481C1C}">
                <a14:useLocalDpi xmlns:a14="http://schemas.microsoft.com/office/drawing/2010/main" val="0"/>
              </a:ext>
            </a:extLst>
          </a:blip>
          <a:srcRect l="16671" r="38169" b="-1"/>
          <a:stretch/>
        </p:blipFill>
        <p:spPr>
          <a:xfrm>
            <a:off x="7552266" y="10"/>
            <a:ext cx="4639733" cy="6857990"/>
          </a:xfrm>
          <a:prstGeom prst="rect">
            <a:avLst/>
          </a:prstGeom>
        </p:spPr>
      </p:pic>
      <p:sp>
        <p:nvSpPr>
          <p:cNvPr id="5" name="Espace réservé du texte 3">
            <a:extLst>
              <a:ext uri="{FF2B5EF4-FFF2-40B4-BE49-F238E27FC236}">
                <a16:creationId xmlns:a16="http://schemas.microsoft.com/office/drawing/2014/main" id="{B658857B-98F3-4350-93F6-86FBA4EB5DBC}"/>
              </a:ext>
            </a:extLst>
          </p:cNvPr>
          <p:cNvSpPr txBox="1">
            <a:spLocks/>
          </p:cNvSpPr>
          <p:nvPr/>
        </p:nvSpPr>
        <p:spPr>
          <a:xfrm>
            <a:off x="878352" y="1484243"/>
            <a:ext cx="5418875" cy="4451405"/>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fr-FR" sz="1800">
              <a:latin typeface="Tw Cen MT" panose="020B0602020104020603" pitchFamily="34" charset="0"/>
            </a:endParaRPr>
          </a:p>
        </p:txBody>
      </p:sp>
    </p:spTree>
    <p:extLst>
      <p:ext uri="{BB962C8B-B14F-4D97-AF65-F5344CB8AC3E}">
        <p14:creationId xmlns:p14="http://schemas.microsoft.com/office/powerpoint/2010/main" val="1089936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AF0981-616E-424F-9005-DBB113D4F683}"/>
              </a:ext>
            </a:extLst>
          </p:cNvPr>
          <p:cNvSpPr>
            <a:spLocks noGrp="1"/>
          </p:cNvSpPr>
          <p:nvPr>
            <p:ph type="ctrTitle"/>
          </p:nvPr>
        </p:nvSpPr>
        <p:spPr/>
        <p:txBody>
          <a:bodyPr/>
          <a:lstStyle/>
          <a:p>
            <a:r>
              <a:rPr lang="fr-FR"/>
              <a:t>Après la formation </a:t>
            </a:r>
          </a:p>
        </p:txBody>
      </p:sp>
      <p:sp>
        <p:nvSpPr>
          <p:cNvPr id="4" name="Rectangle 3">
            <a:extLst>
              <a:ext uri="{FF2B5EF4-FFF2-40B4-BE49-F238E27FC236}">
                <a16:creationId xmlns:a16="http://schemas.microsoft.com/office/drawing/2014/main" id="{D71F1817-1E02-4FF5-9F8A-1CD240AEF542}"/>
              </a:ext>
            </a:extLst>
          </p:cNvPr>
          <p:cNvSpPr/>
          <p:nvPr/>
        </p:nvSpPr>
        <p:spPr>
          <a:xfrm>
            <a:off x="0" y="0"/>
            <a:ext cx="12192000" cy="4557932"/>
          </a:xfrm>
          <a:prstGeom prst="rect">
            <a:avLst/>
          </a:prstGeom>
          <a:solidFill>
            <a:srgbClr val="0064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39604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3"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cxnSp>
        <p:nvCxnSpPr>
          <p:cNvPr id="15" name="Straight Connector 14">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CA73784B-AC76-4BAD-93AF-C72D0EDFD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1">
            <a:extLst>
              <a:ext uri="{FF2B5EF4-FFF2-40B4-BE49-F238E27FC236}">
                <a16:creationId xmlns:a16="http://schemas.microsoft.com/office/drawing/2014/main" id="{5D972581-16AA-40F9-A564-66DFB321B119}"/>
              </a:ext>
            </a:extLst>
          </p:cNvPr>
          <p:cNvSpPr txBox="1">
            <a:spLocks/>
          </p:cNvSpPr>
          <p:nvPr/>
        </p:nvSpPr>
        <p:spPr>
          <a:xfrm>
            <a:off x="700698" y="307887"/>
            <a:ext cx="3378099" cy="303485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r">
              <a:spcAft>
                <a:spcPts val="600"/>
              </a:spcAft>
            </a:pPr>
            <a:r>
              <a:rPr lang="en-US" sz="3700" kern="1200" cap="all" spc="200" baseline="0">
                <a:solidFill>
                  <a:schemeClr val="tx1">
                    <a:lumMod val="95000"/>
                    <a:lumOff val="5000"/>
                  </a:schemeClr>
                </a:solidFill>
                <a:latin typeface="+mj-lt"/>
                <a:ea typeface="+mj-ea"/>
                <a:cs typeface="+mj-cs"/>
              </a:rPr>
              <a:t>Situation des </a:t>
            </a:r>
            <a:r>
              <a:rPr lang="en-US" sz="3700" kern="1200" cap="all" spc="200" baseline="0" err="1">
                <a:solidFill>
                  <a:schemeClr val="tx1">
                    <a:lumMod val="95000"/>
                    <a:lumOff val="5000"/>
                  </a:schemeClr>
                </a:solidFill>
                <a:latin typeface="+mj-lt"/>
                <a:ea typeface="+mj-ea"/>
                <a:cs typeface="+mj-cs"/>
              </a:rPr>
              <a:t>apprenti.e.s</a:t>
            </a:r>
            <a:r>
              <a:rPr lang="en-US" sz="3700" kern="1200" cap="all" spc="200" baseline="0">
                <a:solidFill>
                  <a:schemeClr val="tx1">
                    <a:lumMod val="95000"/>
                    <a:lumOff val="5000"/>
                  </a:schemeClr>
                </a:solidFill>
                <a:latin typeface="+mj-lt"/>
                <a:ea typeface="+mj-ea"/>
                <a:cs typeface="+mj-cs"/>
              </a:rPr>
              <a:t> à la fin de la formation</a:t>
            </a:r>
          </a:p>
        </p:txBody>
      </p:sp>
      <p:cxnSp>
        <p:nvCxnSpPr>
          <p:cNvPr id="19" name="Straight Connector 18">
            <a:extLst>
              <a:ext uri="{FF2B5EF4-FFF2-40B4-BE49-F238E27FC236}">
                <a16:creationId xmlns:a16="http://schemas.microsoft.com/office/drawing/2014/main" id="{811DCF04-0C7C-44FC-8246-FC8D736B1A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Espace réservé du texte 3">
            <a:extLst>
              <a:ext uri="{FF2B5EF4-FFF2-40B4-BE49-F238E27FC236}">
                <a16:creationId xmlns:a16="http://schemas.microsoft.com/office/drawing/2014/main" id="{B658857B-98F3-4350-93F6-86FBA4EB5DBC}"/>
              </a:ext>
            </a:extLst>
          </p:cNvPr>
          <p:cNvSpPr txBox="1">
            <a:spLocks/>
          </p:cNvSpPr>
          <p:nvPr/>
        </p:nvSpPr>
        <p:spPr>
          <a:xfrm>
            <a:off x="878352" y="1484244"/>
            <a:ext cx="5418875" cy="4451405"/>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fr-FR" sz="1800">
              <a:latin typeface="Tw Cen MT" panose="020B0602020104020603" pitchFamily="34" charset="0"/>
            </a:endParaRPr>
          </a:p>
        </p:txBody>
      </p:sp>
      <p:grpSp>
        <p:nvGrpSpPr>
          <p:cNvPr id="7" name="Groupe 6">
            <a:extLst>
              <a:ext uri="{FF2B5EF4-FFF2-40B4-BE49-F238E27FC236}">
                <a16:creationId xmlns:a16="http://schemas.microsoft.com/office/drawing/2014/main" id="{893C21E7-160B-4ADC-B38D-77E24ABAB041}"/>
              </a:ext>
            </a:extLst>
          </p:cNvPr>
          <p:cNvGrpSpPr/>
          <p:nvPr/>
        </p:nvGrpSpPr>
        <p:grpSpPr>
          <a:xfrm>
            <a:off x="386087" y="4269052"/>
            <a:ext cx="3584256" cy="2089163"/>
            <a:chOff x="1553680" y="4505957"/>
            <a:chExt cx="1974575" cy="2031326"/>
          </a:xfrm>
          <a:solidFill>
            <a:schemeClr val="accent3">
              <a:lumMod val="50000"/>
            </a:schemeClr>
          </a:solidFill>
        </p:grpSpPr>
        <p:sp>
          <p:nvSpPr>
            <p:cNvPr id="2" name="Rectangle : coins arrondis 1">
              <a:extLst>
                <a:ext uri="{FF2B5EF4-FFF2-40B4-BE49-F238E27FC236}">
                  <a16:creationId xmlns:a16="http://schemas.microsoft.com/office/drawing/2014/main" id="{6FEA4366-8A96-4AD7-AF0B-C41B0A8A75CF}"/>
                </a:ext>
              </a:extLst>
            </p:cNvPr>
            <p:cNvSpPr/>
            <p:nvPr/>
          </p:nvSpPr>
          <p:spPr>
            <a:xfrm>
              <a:off x="1553680" y="4505957"/>
              <a:ext cx="1974575" cy="203132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B5A1D0C8-842B-4C94-9C5B-E259502EE3F1}"/>
                </a:ext>
              </a:extLst>
            </p:cNvPr>
            <p:cNvSpPr txBox="1"/>
            <p:nvPr/>
          </p:nvSpPr>
          <p:spPr>
            <a:xfrm>
              <a:off x="1602221" y="4817072"/>
              <a:ext cx="1903173" cy="1167099"/>
            </a:xfrm>
            <a:prstGeom prst="rect">
              <a:avLst/>
            </a:prstGeom>
            <a:grpFill/>
          </p:spPr>
          <p:txBody>
            <a:bodyPr wrap="square" rtlCol="0">
              <a:spAutoFit/>
            </a:bodyPr>
            <a:lstStyle/>
            <a:p>
              <a:r>
                <a:rPr lang="fr-FR" dirty="0">
                  <a:solidFill>
                    <a:schemeClr val="bg1"/>
                  </a:solidFill>
                </a:rPr>
                <a:t>Les </a:t>
              </a:r>
              <a:r>
                <a:rPr lang="fr-FR" dirty="0" err="1">
                  <a:solidFill>
                    <a:schemeClr val="bg1"/>
                  </a:solidFill>
                </a:rPr>
                <a:t>apprenti.e.s</a:t>
              </a:r>
              <a:r>
                <a:rPr lang="fr-FR" dirty="0">
                  <a:solidFill>
                    <a:schemeClr val="bg1"/>
                  </a:solidFill>
                </a:rPr>
                <a:t> qui sont déjà en emploi à l’issue de la formation sont en CDI (51%), en CDD (30%), autre (19%)</a:t>
              </a:r>
            </a:p>
          </p:txBody>
        </p:sp>
      </p:grpSp>
      <p:graphicFrame>
        <p:nvGraphicFramePr>
          <p:cNvPr id="14" name="Graphique 13">
            <a:extLst>
              <a:ext uri="{FF2B5EF4-FFF2-40B4-BE49-F238E27FC236}">
                <a16:creationId xmlns:a16="http://schemas.microsoft.com/office/drawing/2014/main" id="{7014EE2B-E368-49D5-A9E3-E77748E8CA07}"/>
              </a:ext>
            </a:extLst>
          </p:cNvPr>
          <p:cNvGraphicFramePr>
            <a:graphicFrameLocks/>
          </p:cNvGraphicFramePr>
          <p:nvPr>
            <p:extLst>
              <p:ext uri="{D42A27DB-BD31-4B8C-83A1-F6EECF244321}">
                <p14:modId xmlns:p14="http://schemas.microsoft.com/office/powerpoint/2010/main" val="2183879681"/>
              </p:ext>
            </p:extLst>
          </p:nvPr>
        </p:nvGraphicFramePr>
        <p:xfrm>
          <a:off x="4837516" y="639104"/>
          <a:ext cx="6476131" cy="4071441"/>
        </p:xfrm>
        <a:graphic>
          <a:graphicData uri="http://schemas.openxmlformats.org/drawingml/2006/chart">
            <c:chart xmlns:c="http://schemas.openxmlformats.org/drawingml/2006/chart" xmlns:r="http://schemas.openxmlformats.org/officeDocument/2006/relationships" r:id="rId3"/>
          </a:graphicData>
        </a:graphic>
      </p:graphicFrame>
      <p:grpSp>
        <p:nvGrpSpPr>
          <p:cNvPr id="18" name="Groupe 17">
            <a:extLst>
              <a:ext uri="{FF2B5EF4-FFF2-40B4-BE49-F238E27FC236}">
                <a16:creationId xmlns:a16="http://schemas.microsoft.com/office/drawing/2014/main" id="{FD38AB5E-85F6-4F3A-80FF-89F2B0AB82E4}"/>
              </a:ext>
            </a:extLst>
          </p:cNvPr>
          <p:cNvGrpSpPr/>
          <p:nvPr/>
        </p:nvGrpSpPr>
        <p:grpSpPr>
          <a:xfrm>
            <a:off x="4218828" y="4114067"/>
            <a:ext cx="3975387" cy="2418061"/>
            <a:chOff x="1551129" y="4505957"/>
            <a:chExt cx="2044657" cy="2031326"/>
          </a:xfrm>
        </p:grpSpPr>
        <p:sp>
          <p:nvSpPr>
            <p:cNvPr id="20" name="Rectangle : coins arrondis 19">
              <a:extLst>
                <a:ext uri="{FF2B5EF4-FFF2-40B4-BE49-F238E27FC236}">
                  <a16:creationId xmlns:a16="http://schemas.microsoft.com/office/drawing/2014/main" id="{7B28DB8F-1C19-4275-9403-54ACA6205627}"/>
                </a:ext>
              </a:extLst>
            </p:cNvPr>
            <p:cNvSpPr/>
            <p:nvPr/>
          </p:nvSpPr>
          <p:spPr>
            <a:xfrm>
              <a:off x="1553680" y="4505957"/>
              <a:ext cx="1974575" cy="203132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00"/>
            </a:p>
          </p:txBody>
        </p:sp>
        <p:sp>
          <p:nvSpPr>
            <p:cNvPr id="21" name="ZoneTexte 20">
              <a:extLst>
                <a:ext uri="{FF2B5EF4-FFF2-40B4-BE49-F238E27FC236}">
                  <a16:creationId xmlns:a16="http://schemas.microsoft.com/office/drawing/2014/main" id="{ABAB1903-44BB-470F-9693-51F14791C37A}"/>
                </a:ext>
              </a:extLst>
            </p:cNvPr>
            <p:cNvSpPr txBox="1"/>
            <p:nvPr/>
          </p:nvSpPr>
          <p:spPr>
            <a:xfrm>
              <a:off x="1551129" y="4565830"/>
              <a:ext cx="2044657" cy="1835720"/>
            </a:xfrm>
            <a:prstGeom prst="rect">
              <a:avLst/>
            </a:prstGeom>
            <a:noFill/>
          </p:spPr>
          <p:txBody>
            <a:bodyPr wrap="square" rtlCol="0">
              <a:spAutoFit/>
            </a:bodyPr>
            <a:lstStyle/>
            <a:p>
              <a:r>
                <a:rPr lang="fr-FR" sz="1700" dirty="0">
                  <a:solidFill>
                    <a:schemeClr val="bg1"/>
                  </a:solidFill>
                </a:rPr>
                <a:t>Les </a:t>
              </a:r>
              <a:r>
                <a:rPr lang="fr-FR" sz="1700" dirty="0" err="1">
                  <a:solidFill>
                    <a:schemeClr val="bg1"/>
                  </a:solidFill>
                </a:rPr>
                <a:t>apprenti.e.s</a:t>
              </a:r>
              <a:r>
                <a:rPr lang="fr-FR" sz="1700" dirty="0">
                  <a:solidFill>
                    <a:schemeClr val="bg1"/>
                  </a:solidFill>
                </a:rPr>
                <a:t> souhaitant suivre une autre formation s’orientent à:</a:t>
              </a:r>
            </a:p>
            <a:p>
              <a:endParaRPr lang="fr-FR" sz="1700" dirty="0">
                <a:solidFill>
                  <a:schemeClr val="bg1"/>
                </a:solidFill>
              </a:endParaRPr>
            </a:p>
            <a:p>
              <a:pPr marL="285750" indent="-285750">
                <a:buFontTx/>
                <a:buChar char="-"/>
              </a:pPr>
              <a:r>
                <a:rPr lang="fr-FR" sz="1700" dirty="0">
                  <a:solidFill>
                    <a:schemeClr val="bg1"/>
                  </a:solidFill>
                </a:rPr>
                <a:t>35% vers un BPJEPS</a:t>
              </a:r>
            </a:p>
            <a:p>
              <a:pPr marL="285750" indent="-285750">
                <a:buFontTx/>
                <a:buChar char="-"/>
              </a:pPr>
              <a:r>
                <a:rPr lang="fr-FR" sz="1700" dirty="0">
                  <a:solidFill>
                    <a:schemeClr val="bg1"/>
                  </a:solidFill>
                </a:rPr>
                <a:t>15% vers un DE ou DESJEPS</a:t>
              </a:r>
            </a:p>
            <a:p>
              <a:pPr marL="285750" indent="-285750">
                <a:buFontTx/>
                <a:buChar char="-"/>
              </a:pPr>
              <a:r>
                <a:rPr lang="fr-FR" sz="1700" dirty="0">
                  <a:solidFill>
                    <a:schemeClr val="bg1"/>
                  </a:solidFill>
                </a:rPr>
                <a:t>15% vers un BMF ou un titre pro Handball</a:t>
              </a:r>
            </a:p>
            <a:p>
              <a:pPr marL="285750" indent="-285750">
                <a:buFontTx/>
                <a:buChar char="-"/>
              </a:pPr>
              <a:r>
                <a:rPr lang="fr-FR" sz="1700" dirty="0">
                  <a:solidFill>
                    <a:schemeClr val="bg1"/>
                  </a:solidFill>
                </a:rPr>
                <a:t>35% vers autre chose</a:t>
              </a:r>
            </a:p>
          </p:txBody>
        </p:sp>
      </p:grpSp>
      <p:graphicFrame>
        <p:nvGraphicFramePr>
          <p:cNvPr id="6" name="Graphique 5">
            <a:extLst>
              <a:ext uri="{FF2B5EF4-FFF2-40B4-BE49-F238E27FC236}">
                <a16:creationId xmlns:a16="http://schemas.microsoft.com/office/drawing/2014/main" id="{11F480E5-C89D-4DF2-8BD1-F1F26A3B7CA5}"/>
              </a:ext>
            </a:extLst>
          </p:cNvPr>
          <p:cNvGraphicFramePr>
            <a:graphicFrameLocks/>
          </p:cNvGraphicFramePr>
          <p:nvPr>
            <p:extLst>
              <p:ext uri="{D42A27DB-BD31-4B8C-83A1-F6EECF244321}">
                <p14:modId xmlns:p14="http://schemas.microsoft.com/office/powerpoint/2010/main" val="1892661760"/>
              </p:ext>
            </p:extLst>
          </p:nvPr>
        </p:nvGraphicFramePr>
        <p:xfrm>
          <a:off x="5015215" y="564826"/>
          <a:ext cx="7165605" cy="554608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87219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E130A8-7744-4F58-BDAF-AA72A324DCD2}"/>
              </a:ext>
            </a:extLst>
          </p:cNvPr>
          <p:cNvSpPr>
            <a:spLocks noGrp="1"/>
          </p:cNvSpPr>
          <p:nvPr>
            <p:ph type="title"/>
          </p:nvPr>
        </p:nvSpPr>
        <p:spPr>
          <a:xfrm>
            <a:off x="1024128" y="471509"/>
            <a:ext cx="6845254" cy="1737360"/>
          </a:xfrm>
        </p:spPr>
        <p:txBody>
          <a:bodyPr/>
          <a:lstStyle/>
          <a:p>
            <a:r>
              <a:rPr lang="fr-FR"/>
              <a:t>Thèmes abordés par le questionnaire </a:t>
            </a:r>
          </a:p>
        </p:txBody>
      </p:sp>
      <p:sp>
        <p:nvSpPr>
          <p:cNvPr id="3" name="Espace réservé du contenu 2">
            <a:extLst>
              <a:ext uri="{FF2B5EF4-FFF2-40B4-BE49-F238E27FC236}">
                <a16:creationId xmlns:a16="http://schemas.microsoft.com/office/drawing/2014/main" id="{7BE442C0-82EB-4BF3-B3BB-506A433B2FC6}"/>
              </a:ext>
            </a:extLst>
          </p:cNvPr>
          <p:cNvSpPr>
            <a:spLocks noGrp="1"/>
          </p:cNvSpPr>
          <p:nvPr>
            <p:ph idx="1"/>
          </p:nvPr>
        </p:nvSpPr>
        <p:spPr>
          <a:xfrm>
            <a:off x="8728363" y="716943"/>
            <a:ext cx="2665059" cy="3762294"/>
          </a:xfrm>
          <a:solidFill>
            <a:srgbClr val="00646B"/>
          </a:solidFill>
        </p:spPr>
        <p:txBody>
          <a:bodyPr>
            <a:normAutofit fontScale="92500" lnSpcReduction="20000"/>
          </a:bodyPr>
          <a:lstStyle/>
          <a:p>
            <a:pPr algn="ctr"/>
            <a:endParaRPr lang="fr-FR" dirty="0">
              <a:solidFill>
                <a:schemeClr val="bg1"/>
              </a:solidFill>
            </a:endParaRPr>
          </a:p>
          <a:p>
            <a:pPr algn="ctr"/>
            <a:r>
              <a:rPr lang="fr-FR" dirty="0">
                <a:solidFill>
                  <a:schemeClr val="bg1"/>
                </a:solidFill>
              </a:rPr>
              <a:t>245 retours sur 372 </a:t>
            </a:r>
            <a:r>
              <a:rPr lang="fr-FR" dirty="0" err="1">
                <a:solidFill>
                  <a:schemeClr val="bg1"/>
                </a:solidFill>
              </a:rPr>
              <a:t>sortant.e.s</a:t>
            </a:r>
            <a:r>
              <a:rPr lang="fr-FR" dirty="0">
                <a:solidFill>
                  <a:schemeClr val="bg1"/>
                </a:solidFill>
              </a:rPr>
              <a:t> (66% de taux de réponse)</a:t>
            </a:r>
          </a:p>
          <a:p>
            <a:pPr algn="ctr"/>
            <a:endParaRPr lang="fr-FR" dirty="0">
              <a:solidFill>
                <a:schemeClr val="bg1"/>
              </a:solidFill>
            </a:endParaRPr>
          </a:p>
          <a:p>
            <a:pPr algn="ctr"/>
            <a:r>
              <a:rPr lang="fr-FR" dirty="0">
                <a:solidFill>
                  <a:schemeClr val="bg1"/>
                </a:solidFill>
              </a:rPr>
              <a:t>50 promotions interrogées</a:t>
            </a:r>
          </a:p>
          <a:p>
            <a:pPr algn="ctr"/>
            <a:endParaRPr lang="fr-FR" dirty="0">
              <a:solidFill>
                <a:schemeClr val="bg1"/>
              </a:solidFill>
            </a:endParaRPr>
          </a:p>
          <a:p>
            <a:pPr algn="ctr"/>
            <a:r>
              <a:rPr lang="fr-FR" dirty="0">
                <a:solidFill>
                  <a:schemeClr val="bg1"/>
                </a:solidFill>
              </a:rPr>
              <a:t>Questionnaire à remplir sur la plateforme du CFA</a:t>
            </a:r>
          </a:p>
        </p:txBody>
      </p:sp>
      <p:sp>
        <p:nvSpPr>
          <p:cNvPr id="4" name="Espace réservé du texte 3">
            <a:extLst>
              <a:ext uri="{FF2B5EF4-FFF2-40B4-BE49-F238E27FC236}">
                <a16:creationId xmlns:a16="http://schemas.microsoft.com/office/drawing/2014/main" id="{A47B3874-32DD-4F70-84C8-63F1698EAE01}"/>
              </a:ext>
            </a:extLst>
          </p:cNvPr>
          <p:cNvSpPr>
            <a:spLocks noGrp="1"/>
          </p:cNvSpPr>
          <p:nvPr>
            <p:ph type="body" sz="half" idx="2"/>
          </p:nvPr>
        </p:nvSpPr>
        <p:spPr>
          <a:xfrm>
            <a:off x="1024127" y="2257506"/>
            <a:ext cx="6084595" cy="3762294"/>
          </a:xfrm>
        </p:spPr>
        <p:txBody>
          <a:bodyPr>
            <a:normAutofit/>
          </a:bodyPr>
          <a:lstStyle/>
          <a:p>
            <a:pPr marL="285750" indent="-285750">
              <a:buFontTx/>
              <a:buChar char="-"/>
            </a:pPr>
            <a:r>
              <a:rPr lang="fr-FR" sz="2000"/>
              <a:t>Accueil et information des candidats par le CFA</a:t>
            </a:r>
          </a:p>
          <a:p>
            <a:pPr marL="285750" indent="-285750">
              <a:buFontTx/>
              <a:buChar char="-"/>
            </a:pPr>
            <a:r>
              <a:rPr lang="fr-FR" sz="2000"/>
              <a:t>Contenus de la formation</a:t>
            </a:r>
          </a:p>
          <a:p>
            <a:pPr marL="285750" indent="-285750">
              <a:buFontTx/>
              <a:buChar char="-"/>
            </a:pPr>
            <a:r>
              <a:rPr lang="fr-FR" sz="2000"/>
              <a:t>Méthodes pédagogiques </a:t>
            </a:r>
          </a:p>
          <a:p>
            <a:pPr marL="285750" indent="-285750">
              <a:buFontTx/>
              <a:buChar char="-"/>
            </a:pPr>
            <a:r>
              <a:rPr lang="fr-FR" sz="2000"/>
              <a:t>Suivi et accompagnement pendant la formation</a:t>
            </a:r>
          </a:p>
          <a:p>
            <a:pPr marL="285750" indent="-285750">
              <a:buFontTx/>
              <a:buChar char="-"/>
            </a:pPr>
            <a:r>
              <a:rPr lang="fr-FR" sz="2000"/>
              <a:t>L’après formation</a:t>
            </a:r>
          </a:p>
        </p:txBody>
      </p:sp>
      <p:pic>
        <p:nvPicPr>
          <p:cNvPr id="6" name="Image 5" descr="Étudiants utilisant des ordinateurs portables en classe">
            <a:extLst>
              <a:ext uri="{FF2B5EF4-FFF2-40B4-BE49-F238E27FC236}">
                <a16:creationId xmlns:a16="http://schemas.microsoft.com/office/drawing/2014/main" id="{A5C8AC72-14A5-4CA2-8AC6-8E2A37FC9A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28362" y="4479237"/>
            <a:ext cx="2665059" cy="1776706"/>
          </a:xfrm>
          <a:prstGeom prst="rect">
            <a:avLst/>
          </a:prstGeom>
        </p:spPr>
      </p:pic>
    </p:spTree>
    <p:extLst>
      <p:ext uri="{BB962C8B-B14F-4D97-AF65-F5344CB8AC3E}">
        <p14:creationId xmlns:p14="http://schemas.microsoft.com/office/powerpoint/2010/main" val="3092165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tre 1">
            <a:extLst>
              <a:ext uri="{FF2B5EF4-FFF2-40B4-BE49-F238E27FC236}">
                <a16:creationId xmlns:a16="http://schemas.microsoft.com/office/drawing/2014/main" id="{5D972581-16AA-40F9-A564-66DFB321B119}"/>
              </a:ext>
            </a:extLst>
          </p:cNvPr>
          <p:cNvSpPr txBox="1">
            <a:spLocks/>
          </p:cNvSpPr>
          <p:nvPr/>
        </p:nvSpPr>
        <p:spPr>
          <a:xfrm>
            <a:off x="1024128" y="585216"/>
            <a:ext cx="6066818"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spcAft>
                <a:spcPts val="600"/>
              </a:spcAft>
            </a:pPr>
            <a:r>
              <a:rPr lang="en-US"/>
              <a:t>Après la formation</a:t>
            </a:r>
          </a:p>
        </p:txBody>
      </p:sp>
      <p:sp>
        <p:nvSpPr>
          <p:cNvPr id="10" name="ZoneTexte 9">
            <a:extLst>
              <a:ext uri="{FF2B5EF4-FFF2-40B4-BE49-F238E27FC236}">
                <a16:creationId xmlns:a16="http://schemas.microsoft.com/office/drawing/2014/main" id="{7593B4A8-0D59-499B-96E6-06D06953941F}"/>
              </a:ext>
            </a:extLst>
          </p:cNvPr>
          <p:cNvSpPr txBox="1"/>
          <p:nvPr/>
        </p:nvSpPr>
        <p:spPr>
          <a:xfrm>
            <a:off x="628076" y="2286000"/>
            <a:ext cx="6462870" cy="4023360"/>
          </a:xfrm>
          <a:prstGeom prst="rect">
            <a:avLst/>
          </a:prstGeom>
        </p:spPr>
        <p:style>
          <a:lnRef idx="2">
            <a:schemeClr val="accent1"/>
          </a:lnRef>
          <a:fillRef idx="1">
            <a:schemeClr val="lt1"/>
          </a:fillRef>
          <a:effectRef idx="0">
            <a:schemeClr val="accent1"/>
          </a:effectRef>
          <a:fontRef idx="minor">
            <a:schemeClr val="dk1"/>
          </a:fontRef>
        </p:style>
        <p:txBody>
          <a:bodyPr vert="horz" lIns="45720" tIns="45720" rIns="45720" bIns="45720" rtlCol="0">
            <a:normAutofit/>
          </a:bodyPr>
          <a:lstStyle/>
          <a:p>
            <a:pPr defTabSz="914400">
              <a:lnSpc>
                <a:spcPct val="90000"/>
              </a:lnSpc>
              <a:spcAft>
                <a:spcPts val="600"/>
              </a:spcAft>
              <a:buClr>
                <a:schemeClr val="accent1"/>
              </a:buClr>
            </a:pPr>
            <a:endParaRPr lang="en-US" b="1" dirty="0">
              <a:solidFill>
                <a:schemeClr val="tx1"/>
              </a:solidFill>
            </a:endParaRPr>
          </a:p>
          <a:p>
            <a:pPr defTabSz="914400">
              <a:lnSpc>
                <a:spcPct val="90000"/>
              </a:lnSpc>
              <a:spcAft>
                <a:spcPts val="600"/>
              </a:spcAft>
              <a:buClr>
                <a:schemeClr val="accent1"/>
              </a:buClr>
            </a:pPr>
            <a:r>
              <a:rPr lang="en-US" b="1" dirty="0">
                <a:solidFill>
                  <a:schemeClr val="tx1"/>
                </a:solidFill>
              </a:rPr>
              <a:t>90% </a:t>
            </a:r>
            <a:r>
              <a:rPr lang="en-US" dirty="0">
                <a:solidFill>
                  <a:schemeClr val="tx1"/>
                </a:solidFill>
              </a:rPr>
              <a:t>des </a:t>
            </a:r>
            <a:r>
              <a:rPr lang="en-US" dirty="0" err="1">
                <a:solidFill>
                  <a:schemeClr val="tx1"/>
                </a:solidFill>
              </a:rPr>
              <a:t>apprenti.e.s</a:t>
            </a:r>
            <a:r>
              <a:rPr lang="en-US" dirty="0">
                <a:solidFill>
                  <a:schemeClr val="tx1"/>
                </a:solidFill>
              </a:rPr>
              <a:t> </a:t>
            </a:r>
            <a:r>
              <a:rPr lang="en-US" dirty="0" err="1">
                <a:solidFill>
                  <a:schemeClr val="tx1"/>
                </a:solidFill>
              </a:rPr>
              <a:t>concerné.e.s</a:t>
            </a:r>
            <a:r>
              <a:rPr lang="en-US" dirty="0">
                <a:solidFill>
                  <a:schemeClr val="tx1"/>
                </a:solidFill>
              </a:rPr>
              <a:t> par </a:t>
            </a:r>
            <a:r>
              <a:rPr lang="en-US" dirty="0" err="1">
                <a:solidFill>
                  <a:schemeClr val="tx1"/>
                </a:solidFill>
              </a:rPr>
              <a:t>une</a:t>
            </a:r>
            <a:r>
              <a:rPr lang="en-US" dirty="0">
                <a:solidFill>
                  <a:schemeClr val="tx1"/>
                </a:solidFill>
              </a:rPr>
              <a:t> recherche </a:t>
            </a:r>
            <a:r>
              <a:rPr lang="en-US" dirty="0" err="1">
                <a:solidFill>
                  <a:schemeClr val="tx1"/>
                </a:solidFill>
              </a:rPr>
              <a:t>d’emploi</a:t>
            </a:r>
            <a:r>
              <a:rPr lang="en-US" dirty="0">
                <a:solidFill>
                  <a:schemeClr val="tx1"/>
                </a:solidFill>
              </a:rPr>
              <a:t> se </a:t>
            </a:r>
            <a:r>
              <a:rPr lang="en-US" dirty="0" err="1">
                <a:solidFill>
                  <a:schemeClr val="tx1"/>
                </a:solidFill>
              </a:rPr>
              <a:t>sentent</a:t>
            </a:r>
            <a:r>
              <a:rPr lang="en-US" dirty="0">
                <a:solidFill>
                  <a:schemeClr val="tx1"/>
                </a:solidFill>
              </a:rPr>
              <a:t> </a:t>
            </a:r>
            <a:r>
              <a:rPr lang="en-US" dirty="0" err="1">
                <a:solidFill>
                  <a:schemeClr val="tx1"/>
                </a:solidFill>
              </a:rPr>
              <a:t>prêt.e.s</a:t>
            </a:r>
            <a:r>
              <a:rPr lang="en-US" dirty="0">
                <a:solidFill>
                  <a:schemeClr val="tx1"/>
                </a:solidFill>
              </a:rPr>
              <a:t> et </a:t>
            </a:r>
            <a:r>
              <a:rPr lang="en-US" dirty="0" err="1">
                <a:solidFill>
                  <a:schemeClr val="tx1"/>
                </a:solidFill>
              </a:rPr>
              <a:t>outillé.e.s</a:t>
            </a:r>
            <a:r>
              <a:rPr lang="en-US" dirty="0">
                <a:solidFill>
                  <a:schemeClr val="tx1"/>
                </a:solidFill>
              </a:rPr>
              <a:t> pour </a:t>
            </a:r>
            <a:r>
              <a:rPr lang="en-US" dirty="0" err="1">
                <a:solidFill>
                  <a:schemeClr val="tx1"/>
                </a:solidFill>
              </a:rPr>
              <a:t>cette</a:t>
            </a:r>
            <a:r>
              <a:rPr lang="en-US" dirty="0">
                <a:solidFill>
                  <a:schemeClr val="tx1"/>
                </a:solidFill>
              </a:rPr>
              <a:t> étape.</a:t>
            </a:r>
          </a:p>
          <a:p>
            <a:pPr defTabSz="914400">
              <a:lnSpc>
                <a:spcPct val="90000"/>
              </a:lnSpc>
              <a:spcAft>
                <a:spcPts val="600"/>
              </a:spcAft>
              <a:buClr>
                <a:schemeClr val="accent1"/>
              </a:buClr>
            </a:pPr>
            <a:endParaRPr lang="en-US" dirty="0">
              <a:solidFill>
                <a:schemeClr val="tx1"/>
              </a:solidFill>
            </a:endParaRPr>
          </a:p>
          <a:p>
            <a:pPr defTabSz="914400">
              <a:lnSpc>
                <a:spcPct val="90000"/>
              </a:lnSpc>
              <a:spcAft>
                <a:spcPts val="600"/>
              </a:spcAft>
              <a:buClr>
                <a:schemeClr val="accent1"/>
              </a:buClr>
            </a:pPr>
            <a:r>
              <a:rPr lang="en-US" b="1" dirty="0">
                <a:solidFill>
                  <a:schemeClr val="tx1"/>
                </a:solidFill>
              </a:rPr>
              <a:t>86% </a:t>
            </a:r>
            <a:r>
              <a:rPr lang="en-US" dirty="0">
                <a:solidFill>
                  <a:schemeClr val="tx1"/>
                </a:solidFill>
              </a:rPr>
              <a:t>des </a:t>
            </a:r>
            <a:r>
              <a:rPr lang="en-US" dirty="0" err="1">
                <a:solidFill>
                  <a:schemeClr val="tx1"/>
                </a:solidFill>
              </a:rPr>
              <a:t>apprenti.e.s</a:t>
            </a:r>
            <a:r>
              <a:rPr lang="en-US" dirty="0">
                <a:solidFill>
                  <a:schemeClr val="tx1"/>
                </a:solidFill>
              </a:rPr>
              <a:t> </a:t>
            </a:r>
            <a:r>
              <a:rPr lang="en-US" dirty="0" err="1">
                <a:solidFill>
                  <a:schemeClr val="tx1"/>
                </a:solidFill>
              </a:rPr>
              <a:t>interrogé.e.s</a:t>
            </a:r>
            <a:r>
              <a:rPr lang="en-US" dirty="0">
                <a:solidFill>
                  <a:schemeClr val="tx1"/>
                </a:solidFill>
              </a:rPr>
              <a:t> </a:t>
            </a:r>
            <a:r>
              <a:rPr lang="en-US" dirty="0" err="1">
                <a:solidFill>
                  <a:schemeClr val="tx1"/>
                </a:solidFill>
              </a:rPr>
              <a:t>connaissent</a:t>
            </a:r>
            <a:r>
              <a:rPr lang="en-US" dirty="0">
                <a:solidFill>
                  <a:schemeClr val="tx1"/>
                </a:solidFill>
              </a:rPr>
              <a:t> les </a:t>
            </a:r>
            <a:r>
              <a:rPr lang="en-US" dirty="0" err="1">
                <a:solidFill>
                  <a:schemeClr val="tx1"/>
                </a:solidFill>
              </a:rPr>
              <a:t>poursuites</a:t>
            </a:r>
            <a:r>
              <a:rPr lang="en-US" dirty="0">
                <a:solidFill>
                  <a:schemeClr val="tx1"/>
                </a:solidFill>
              </a:rPr>
              <a:t> </a:t>
            </a:r>
            <a:r>
              <a:rPr lang="en-US" dirty="0" err="1">
                <a:solidFill>
                  <a:schemeClr val="tx1"/>
                </a:solidFill>
              </a:rPr>
              <a:t>d’études</a:t>
            </a:r>
            <a:r>
              <a:rPr lang="en-US" dirty="0">
                <a:solidFill>
                  <a:schemeClr val="tx1"/>
                </a:solidFill>
              </a:rPr>
              <a:t> possibles.</a:t>
            </a:r>
          </a:p>
          <a:p>
            <a:pPr defTabSz="914400">
              <a:lnSpc>
                <a:spcPct val="90000"/>
              </a:lnSpc>
              <a:spcAft>
                <a:spcPts val="600"/>
              </a:spcAft>
              <a:buClr>
                <a:schemeClr val="accent1"/>
              </a:buClr>
            </a:pPr>
            <a:endParaRPr lang="en-US" dirty="0">
              <a:solidFill>
                <a:schemeClr val="tx1"/>
              </a:solidFill>
            </a:endParaRPr>
          </a:p>
          <a:p>
            <a:pPr defTabSz="914400">
              <a:lnSpc>
                <a:spcPct val="90000"/>
              </a:lnSpc>
              <a:spcAft>
                <a:spcPts val="600"/>
              </a:spcAft>
              <a:buClr>
                <a:schemeClr val="accent1"/>
              </a:buClr>
            </a:pPr>
            <a:r>
              <a:rPr lang="en-US" b="1" dirty="0">
                <a:solidFill>
                  <a:schemeClr val="tx1"/>
                </a:solidFill>
              </a:rPr>
              <a:t>92%</a:t>
            </a:r>
            <a:r>
              <a:rPr lang="en-US" dirty="0">
                <a:solidFill>
                  <a:schemeClr val="tx1"/>
                </a:solidFill>
              </a:rPr>
              <a:t> des </a:t>
            </a:r>
            <a:r>
              <a:rPr lang="en-US" dirty="0" err="1">
                <a:solidFill>
                  <a:schemeClr val="tx1"/>
                </a:solidFill>
              </a:rPr>
              <a:t>apprenti.e.s</a:t>
            </a:r>
            <a:r>
              <a:rPr lang="en-US" dirty="0">
                <a:solidFill>
                  <a:schemeClr val="tx1"/>
                </a:solidFill>
              </a:rPr>
              <a:t> </a:t>
            </a:r>
            <a:r>
              <a:rPr lang="en-US" dirty="0" err="1">
                <a:solidFill>
                  <a:schemeClr val="tx1"/>
                </a:solidFill>
              </a:rPr>
              <a:t>interrogé.e.s</a:t>
            </a:r>
            <a:r>
              <a:rPr lang="en-US" dirty="0">
                <a:solidFill>
                  <a:schemeClr val="tx1"/>
                </a:solidFill>
              </a:rPr>
              <a:t> </a:t>
            </a:r>
            <a:r>
              <a:rPr lang="en-US" dirty="0" err="1">
                <a:solidFill>
                  <a:schemeClr val="tx1"/>
                </a:solidFill>
              </a:rPr>
              <a:t>recommandent</a:t>
            </a:r>
            <a:r>
              <a:rPr lang="en-US" dirty="0">
                <a:solidFill>
                  <a:schemeClr val="tx1"/>
                </a:solidFill>
              </a:rPr>
              <a:t> </a:t>
            </a:r>
            <a:r>
              <a:rPr lang="en-US" dirty="0" err="1">
                <a:solidFill>
                  <a:schemeClr val="tx1"/>
                </a:solidFill>
              </a:rPr>
              <a:t>leur</a:t>
            </a:r>
            <a:r>
              <a:rPr lang="en-US" dirty="0">
                <a:solidFill>
                  <a:schemeClr val="tx1"/>
                </a:solidFill>
              </a:rPr>
              <a:t> formation à </a:t>
            </a:r>
            <a:r>
              <a:rPr lang="en-US" dirty="0" err="1">
                <a:solidFill>
                  <a:schemeClr val="tx1"/>
                </a:solidFill>
              </a:rPr>
              <a:t>d’autres</a:t>
            </a:r>
            <a:r>
              <a:rPr lang="en-US" dirty="0">
                <a:solidFill>
                  <a:schemeClr val="tx1"/>
                </a:solidFill>
              </a:rPr>
              <a:t> </a:t>
            </a:r>
            <a:r>
              <a:rPr lang="en-US" dirty="0" err="1">
                <a:solidFill>
                  <a:schemeClr val="tx1"/>
                </a:solidFill>
              </a:rPr>
              <a:t>candidat.e.s</a:t>
            </a:r>
            <a:r>
              <a:rPr lang="en-US" dirty="0">
                <a:solidFill>
                  <a:schemeClr val="tx1"/>
                </a:solidFill>
              </a:rPr>
              <a:t>.</a:t>
            </a:r>
          </a:p>
          <a:p>
            <a:pPr defTabSz="914400">
              <a:lnSpc>
                <a:spcPct val="90000"/>
              </a:lnSpc>
              <a:spcAft>
                <a:spcPts val="600"/>
              </a:spcAft>
              <a:buClr>
                <a:schemeClr val="accent1"/>
              </a:buClr>
            </a:pPr>
            <a:endParaRPr lang="en-US" dirty="0">
              <a:solidFill>
                <a:schemeClr val="tx1"/>
              </a:solidFill>
            </a:endParaRPr>
          </a:p>
          <a:p>
            <a:pPr defTabSz="914400">
              <a:lnSpc>
                <a:spcPct val="90000"/>
              </a:lnSpc>
              <a:spcAft>
                <a:spcPts val="600"/>
              </a:spcAft>
              <a:buClr>
                <a:schemeClr val="accent1"/>
              </a:buClr>
            </a:pPr>
            <a:r>
              <a:rPr lang="en-US" sz="2300" b="1" dirty="0">
                <a:solidFill>
                  <a:schemeClr val="tx1"/>
                </a:solidFill>
              </a:rPr>
              <a:t>Note </a:t>
            </a:r>
            <a:r>
              <a:rPr lang="en-US" sz="2300" b="1" dirty="0" err="1">
                <a:solidFill>
                  <a:schemeClr val="tx1"/>
                </a:solidFill>
              </a:rPr>
              <a:t>moyenne</a:t>
            </a:r>
            <a:r>
              <a:rPr lang="en-US" sz="2300" b="1" dirty="0">
                <a:solidFill>
                  <a:schemeClr val="tx1"/>
                </a:solidFill>
              </a:rPr>
              <a:t> de satisfaction </a:t>
            </a:r>
            <a:r>
              <a:rPr lang="en-US" sz="2300" b="1" dirty="0" err="1">
                <a:solidFill>
                  <a:schemeClr val="tx1"/>
                </a:solidFill>
              </a:rPr>
              <a:t>globale</a:t>
            </a:r>
            <a:r>
              <a:rPr lang="en-US" sz="2300" b="1" dirty="0">
                <a:solidFill>
                  <a:schemeClr val="tx1"/>
                </a:solidFill>
              </a:rPr>
              <a:t> </a:t>
            </a:r>
            <a:r>
              <a:rPr lang="en-US" sz="2300" b="1" dirty="0" err="1">
                <a:solidFill>
                  <a:schemeClr val="tx1"/>
                </a:solidFill>
              </a:rPr>
              <a:t>est</a:t>
            </a:r>
            <a:r>
              <a:rPr lang="en-US" sz="2300" b="1" dirty="0">
                <a:solidFill>
                  <a:schemeClr val="tx1"/>
                </a:solidFill>
              </a:rPr>
              <a:t> de 7,4/10</a:t>
            </a:r>
          </a:p>
          <a:p>
            <a:pPr marL="285750" indent="-285750" defTabSz="914400">
              <a:lnSpc>
                <a:spcPct val="90000"/>
              </a:lnSpc>
              <a:spcAft>
                <a:spcPts val="600"/>
              </a:spcAft>
              <a:buClr>
                <a:schemeClr val="accent1"/>
              </a:buClr>
              <a:buFontTx/>
              <a:buChar char="-"/>
            </a:pPr>
            <a:endParaRPr lang="en-US" dirty="0">
              <a:solidFill>
                <a:schemeClr val="tx1"/>
              </a:solidFill>
            </a:endParaRPr>
          </a:p>
          <a:p>
            <a:pPr marL="285750" indent="-285750" defTabSz="914400">
              <a:lnSpc>
                <a:spcPct val="90000"/>
              </a:lnSpc>
              <a:spcAft>
                <a:spcPts val="600"/>
              </a:spcAft>
              <a:buClr>
                <a:schemeClr val="accent1"/>
              </a:buClr>
              <a:buFontTx/>
              <a:buChar char="-"/>
            </a:pPr>
            <a:endParaRPr lang="en-US" dirty="0">
              <a:solidFill>
                <a:schemeClr val="tx1"/>
              </a:solidFill>
            </a:endParaRPr>
          </a:p>
          <a:p>
            <a:pPr defTabSz="914400">
              <a:lnSpc>
                <a:spcPct val="90000"/>
              </a:lnSpc>
              <a:spcAft>
                <a:spcPts val="600"/>
              </a:spcAft>
              <a:buClr>
                <a:schemeClr val="accent1"/>
              </a:buClr>
            </a:pPr>
            <a:endParaRPr lang="en-US" dirty="0">
              <a:solidFill>
                <a:schemeClr val="tx1"/>
              </a:solidFill>
            </a:endParaRPr>
          </a:p>
          <a:p>
            <a:pPr defTabSz="914400">
              <a:lnSpc>
                <a:spcPct val="90000"/>
              </a:lnSpc>
              <a:spcAft>
                <a:spcPts val="600"/>
              </a:spcAft>
              <a:buClr>
                <a:schemeClr val="accent1"/>
              </a:buClr>
            </a:pPr>
            <a:endParaRPr lang="en-US" dirty="0">
              <a:solidFill>
                <a:schemeClr val="tx1"/>
              </a:solidFill>
            </a:endParaRPr>
          </a:p>
          <a:p>
            <a:pPr defTabSz="914400">
              <a:lnSpc>
                <a:spcPct val="90000"/>
              </a:lnSpc>
              <a:spcAft>
                <a:spcPts val="600"/>
              </a:spcAft>
              <a:buClr>
                <a:schemeClr val="accent1"/>
              </a:buClr>
            </a:pPr>
            <a:endParaRPr lang="en-US" dirty="0">
              <a:solidFill>
                <a:schemeClr val="tx1"/>
              </a:solidFill>
            </a:endParaRPr>
          </a:p>
          <a:p>
            <a:pPr marL="285750" indent="-285750" defTabSz="914400">
              <a:lnSpc>
                <a:spcPct val="90000"/>
              </a:lnSpc>
              <a:spcAft>
                <a:spcPts val="600"/>
              </a:spcAft>
              <a:buClr>
                <a:schemeClr val="accent1"/>
              </a:buClr>
              <a:buFontTx/>
              <a:buChar char="-"/>
            </a:pPr>
            <a:endParaRPr lang="en-US" dirty="0">
              <a:solidFill>
                <a:schemeClr val="tx1"/>
              </a:solidFill>
            </a:endParaRPr>
          </a:p>
          <a:p>
            <a:pPr defTabSz="914400">
              <a:lnSpc>
                <a:spcPct val="90000"/>
              </a:lnSpc>
              <a:spcAft>
                <a:spcPts val="600"/>
              </a:spcAft>
              <a:buClr>
                <a:schemeClr val="accent1"/>
              </a:buClr>
            </a:pPr>
            <a:endParaRPr lang="en-US" dirty="0">
              <a:solidFill>
                <a:schemeClr val="tx1"/>
              </a:solidFill>
            </a:endParaRPr>
          </a:p>
        </p:txBody>
      </p:sp>
      <p:pic>
        <p:nvPicPr>
          <p:cNvPr id="6" name="Image 5" descr="Jeunes diplômés lançant leurs toques en l’air">
            <a:extLst>
              <a:ext uri="{FF2B5EF4-FFF2-40B4-BE49-F238E27FC236}">
                <a16:creationId xmlns:a16="http://schemas.microsoft.com/office/drawing/2014/main" id="{626DB680-5FD0-4121-AFF5-B63A1C42291D}"/>
              </a:ext>
            </a:extLst>
          </p:cNvPr>
          <p:cNvPicPr>
            <a:picLocks noChangeAspect="1"/>
          </p:cNvPicPr>
          <p:nvPr/>
        </p:nvPicPr>
        <p:blipFill>
          <a:blip r:embed="rId2">
            <a:extLst>
              <a:ext uri="{28A0092B-C50C-407E-A947-70E740481C1C}">
                <a14:useLocalDpi xmlns:a14="http://schemas.microsoft.com/office/drawing/2010/main" val="0"/>
              </a:ext>
            </a:extLst>
          </a:blip>
          <a:srcRect l="27454" r="27454"/>
          <a:stretch/>
        </p:blipFill>
        <p:spPr>
          <a:xfrm>
            <a:off x="7552267" y="0"/>
            <a:ext cx="4639733" cy="6857990"/>
          </a:xfrm>
          <a:prstGeom prst="rect">
            <a:avLst/>
          </a:prstGeom>
        </p:spPr>
      </p:pic>
      <p:sp>
        <p:nvSpPr>
          <p:cNvPr id="5" name="Espace réservé du texte 3">
            <a:extLst>
              <a:ext uri="{FF2B5EF4-FFF2-40B4-BE49-F238E27FC236}">
                <a16:creationId xmlns:a16="http://schemas.microsoft.com/office/drawing/2014/main" id="{B658857B-98F3-4350-93F6-86FBA4EB5DBC}"/>
              </a:ext>
            </a:extLst>
          </p:cNvPr>
          <p:cNvSpPr txBox="1">
            <a:spLocks/>
          </p:cNvSpPr>
          <p:nvPr/>
        </p:nvSpPr>
        <p:spPr>
          <a:xfrm>
            <a:off x="878352" y="1484243"/>
            <a:ext cx="5418875" cy="4451405"/>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fr-FR" sz="1800">
              <a:latin typeface="Tw Cen MT" panose="020B0602020104020603" pitchFamily="34" charset="0"/>
            </a:endParaRPr>
          </a:p>
        </p:txBody>
      </p:sp>
    </p:spTree>
    <p:extLst>
      <p:ext uri="{BB962C8B-B14F-4D97-AF65-F5344CB8AC3E}">
        <p14:creationId xmlns:p14="http://schemas.microsoft.com/office/powerpoint/2010/main" val="2654029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7FB7B0F-DDD0-15CA-7AAC-4D656B346237}"/>
              </a:ext>
            </a:extLst>
          </p:cNvPr>
          <p:cNvSpPr>
            <a:spLocks noGrp="1"/>
          </p:cNvSpPr>
          <p:nvPr>
            <p:ph type="title"/>
          </p:nvPr>
        </p:nvSpPr>
        <p:spPr>
          <a:xfrm>
            <a:off x="397860" y="804333"/>
            <a:ext cx="2967130" cy="5249334"/>
          </a:xfrm>
        </p:spPr>
        <p:txBody>
          <a:bodyPr>
            <a:normAutofit/>
          </a:bodyPr>
          <a:lstStyle/>
          <a:p>
            <a:pPr algn="r"/>
            <a:r>
              <a:rPr lang="fr-FR"/>
              <a:t>Quelques témoignages positifs</a:t>
            </a:r>
          </a:p>
        </p:txBody>
      </p:sp>
      <p:cxnSp>
        <p:nvCxnSpPr>
          <p:cNvPr id="10" name="Straight Connector 9">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75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Espace réservé du contenu 2">
            <a:extLst>
              <a:ext uri="{FF2B5EF4-FFF2-40B4-BE49-F238E27FC236}">
                <a16:creationId xmlns:a16="http://schemas.microsoft.com/office/drawing/2014/main" id="{37A1B37E-B5AF-057F-DADA-E1F44E689218}"/>
              </a:ext>
            </a:extLst>
          </p:cNvPr>
          <p:cNvSpPr>
            <a:spLocks noGrp="1"/>
          </p:cNvSpPr>
          <p:nvPr>
            <p:ph idx="1"/>
          </p:nvPr>
        </p:nvSpPr>
        <p:spPr>
          <a:xfrm>
            <a:off x="4775675" y="108155"/>
            <a:ext cx="7318245" cy="6970088"/>
          </a:xfrm>
        </p:spPr>
        <p:txBody>
          <a:bodyPr anchor="ctr">
            <a:normAutofit lnSpcReduction="10000"/>
          </a:bodyPr>
          <a:lstStyle/>
          <a:p>
            <a:pPr marL="0" indent="0" algn="just">
              <a:buNone/>
            </a:pPr>
            <a:r>
              <a:rPr lang="fr-FR" sz="2000" dirty="0"/>
              <a:t>« Incroyable prise en main, lorsque j'ai commencé à me renseigner pour ce diplôme on m'a tout de suite mis en relation avec les bonnes personnes ! »</a:t>
            </a:r>
          </a:p>
          <a:p>
            <a:pPr marL="0" indent="0" algn="just">
              <a:buNone/>
            </a:pPr>
            <a:endParaRPr lang="fr-FR" sz="2000" dirty="0"/>
          </a:p>
          <a:p>
            <a:pPr marL="0" indent="0" algn="just">
              <a:buNone/>
            </a:pPr>
            <a:r>
              <a:rPr lang="fr-FR" sz="2000" dirty="0">
                <a:effectLst/>
              </a:rPr>
              <a:t>« Cette formation m'a apporté beaucoup, tant sur le plan professionnel que personnel. Elle m'a permis de mieux comprendre les attentes du métier d’éducateur sportif, d’affiner mes méthodes d’enseignement, et d’acquérir une véritable confiance en moi dans la gestion d’un groupe. »</a:t>
            </a:r>
          </a:p>
          <a:p>
            <a:pPr marL="0" indent="0" algn="just">
              <a:buNone/>
            </a:pPr>
            <a:endParaRPr lang="fr-FR" sz="2000" dirty="0">
              <a:effectLst/>
            </a:endParaRPr>
          </a:p>
          <a:p>
            <a:pPr marL="0" indent="0" algn="just">
              <a:buNone/>
            </a:pPr>
            <a:r>
              <a:rPr lang="fr-FR" sz="2000" dirty="0"/>
              <a:t>« Période très enrichissante avec un très bon accompagnement de la part des formateurs qui ont su être derrière moi lors des moments de doutes et de difficultés et qui ont fait un bon lien et suivi avec ma structure »</a:t>
            </a:r>
          </a:p>
          <a:p>
            <a:pPr marL="0" indent="0" algn="just">
              <a:buNone/>
            </a:pPr>
            <a:endParaRPr lang="fr-FR" sz="2000" dirty="0"/>
          </a:p>
          <a:p>
            <a:pPr marL="0" indent="0" algn="just">
              <a:buNone/>
            </a:pPr>
            <a:r>
              <a:rPr lang="fr-FR" sz="2000" dirty="0"/>
              <a:t>« Très bonne expérience. Heureux de débuter ma carrière assez jeune. Merci au CFA pour les aides grâce auxquelles mon année s’est mieux déroulée »</a:t>
            </a:r>
          </a:p>
          <a:p>
            <a:pPr marL="0" indent="0" algn="just">
              <a:buNone/>
            </a:pPr>
            <a:endParaRPr lang="fr-FR" sz="2000" dirty="0"/>
          </a:p>
          <a:p>
            <a:pPr marL="0" indent="0" algn="just">
              <a:buNone/>
            </a:pPr>
            <a:r>
              <a:rPr lang="fr-FR" sz="2000" dirty="0"/>
              <a:t>« Cette formation m'a apporté de nombreuses connaissances, m'a fait grandir et m'a permis d'apprendre chaque jour »</a:t>
            </a:r>
          </a:p>
          <a:p>
            <a:pPr marL="0" indent="0" algn="just">
              <a:buNone/>
            </a:pPr>
            <a:endParaRPr lang="fr-FR" sz="1700" dirty="0"/>
          </a:p>
        </p:txBody>
      </p:sp>
      <p:pic>
        <p:nvPicPr>
          <p:cNvPr id="4" name="Image 3" descr="Femmes athlètes célébrant la fin de la course">
            <a:extLst>
              <a:ext uri="{FF2B5EF4-FFF2-40B4-BE49-F238E27FC236}">
                <a16:creationId xmlns:a16="http://schemas.microsoft.com/office/drawing/2014/main" id="{382AE58A-E122-8931-DBA1-9172CE6252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07660"/>
            <a:ext cx="2353082" cy="1568338"/>
          </a:xfrm>
          <a:prstGeom prst="rect">
            <a:avLst/>
          </a:prstGeom>
        </p:spPr>
      </p:pic>
      <p:pic>
        <p:nvPicPr>
          <p:cNvPr id="6" name="Image 5" descr="Deux randonneurs acclamant le rocher dans un décor alpin">
            <a:extLst>
              <a:ext uri="{FF2B5EF4-FFF2-40B4-BE49-F238E27FC236}">
                <a16:creationId xmlns:a16="http://schemas.microsoft.com/office/drawing/2014/main" id="{8D631759-3C4F-1AEB-0A3B-BEC6BCD302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515" y="4907660"/>
            <a:ext cx="2353082" cy="1570635"/>
          </a:xfrm>
          <a:prstGeom prst="rect">
            <a:avLst/>
          </a:prstGeom>
        </p:spPr>
      </p:pic>
    </p:spTree>
    <p:extLst>
      <p:ext uri="{BB962C8B-B14F-4D97-AF65-F5344CB8AC3E}">
        <p14:creationId xmlns:p14="http://schemas.microsoft.com/office/powerpoint/2010/main" val="3575161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8BA90A1-6BEC-48B7-BBE0-886326225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7950F2D-29CC-4F1C-8AFA-D6AE15BFA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Graphique 1">
            <a:extLst>
              <a:ext uri="{FF2B5EF4-FFF2-40B4-BE49-F238E27FC236}">
                <a16:creationId xmlns:a16="http://schemas.microsoft.com/office/drawing/2014/main" id="{76F008EA-EC18-4D30-A9A1-154B9E4DD5A0}"/>
              </a:ext>
            </a:extLst>
          </p:cNvPr>
          <p:cNvGraphicFramePr>
            <a:graphicFrameLocks/>
          </p:cNvGraphicFramePr>
          <p:nvPr>
            <p:extLst>
              <p:ext uri="{D42A27DB-BD31-4B8C-83A1-F6EECF244321}">
                <p14:modId xmlns:p14="http://schemas.microsoft.com/office/powerpoint/2010/main" val="3441947834"/>
              </p:ext>
            </p:extLst>
          </p:nvPr>
        </p:nvGraphicFramePr>
        <p:xfrm>
          <a:off x="560439" y="550606"/>
          <a:ext cx="11071122" cy="58273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58956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AF0981-616E-424F-9005-DBB113D4F683}"/>
              </a:ext>
            </a:extLst>
          </p:cNvPr>
          <p:cNvSpPr>
            <a:spLocks noGrp="1"/>
          </p:cNvSpPr>
          <p:nvPr>
            <p:ph type="ctrTitle"/>
          </p:nvPr>
        </p:nvSpPr>
        <p:spPr/>
        <p:txBody>
          <a:bodyPr/>
          <a:lstStyle/>
          <a:p>
            <a:r>
              <a:rPr lang="fr-FR"/>
              <a:t>Accueil et information des candidats pour le </a:t>
            </a:r>
            <a:r>
              <a:rPr lang="fr-FR" err="1"/>
              <a:t>cfa</a:t>
            </a:r>
            <a:r>
              <a:rPr lang="fr-FR"/>
              <a:t> </a:t>
            </a:r>
          </a:p>
        </p:txBody>
      </p:sp>
      <p:sp>
        <p:nvSpPr>
          <p:cNvPr id="4" name="Rectangle 3">
            <a:extLst>
              <a:ext uri="{FF2B5EF4-FFF2-40B4-BE49-F238E27FC236}">
                <a16:creationId xmlns:a16="http://schemas.microsoft.com/office/drawing/2014/main" id="{D71F1817-1E02-4FF5-9F8A-1CD240AEF542}"/>
              </a:ext>
            </a:extLst>
          </p:cNvPr>
          <p:cNvSpPr/>
          <p:nvPr/>
        </p:nvSpPr>
        <p:spPr>
          <a:xfrm>
            <a:off x="0" y="0"/>
            <a:ext cx="12192000" cy="4557932"/>
          </a:xfrm>
          <a:prstGeom prst="rect">
            <a:avLst/>
          </a:prstGeom>
          <a:solidFill>
            <a:srgbClr val="0064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33373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Espace réservé du contenu 6">
            <a:extLst>
              <a:ext uri="{FF2B5EF4-FFF2-40B4-BE49-F238E27FC236}">
                <a16:creationId xmlns:a16="http://schemas.microsoft.com/office/drawing/2014/main" id="{977E0AFC-3B6D-4D1F-97D0-F96268395458}"/>
              </a:ext>
            </a:extLst>
          </p:cNvPr>
          <p:cNvGraphicFramePr>
            <a:graphicFrameLocks noGrp="1"/>
          </p:cNvGraphicFramePr>
          <p:nvPr>
            <p:ph idx="1"/>
            <p:extLst>
              <p:ext uri="{D42A27DB-BD31-4B8C-83A1-F6EECF244321}">
                <p14:modId xmlns:p14="http://schemas.microsoft.com/office/powerpoint/2010/main" val="3531156770"/>
              </p:ext>
            </p:extLst>
          </p:nvPr>
        </p:nvGraphicFramePr>
        <p:xfrm>
          <a:off x="1364974" y="569843"/>
          <a:ext cx="10028514" cy="59369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Graphique 1">
            <a:extLst>
              <a:ext uri="{FF2B5EF4-FFF2-40B4-BE49-F238E27FC236}">
                <a16:creationId xmlns:a16="http://schemas.microsoft.com/office/drawing/2014/main" id="{C1102B89-5CB9-4581-BA19-4A8F387A821C}"/>
              </a:ext>
            </a:extLst>
          </p:cNvPr>
          <p:cNvGraphicFramePr>
            <a:graphicFrameLocks/>
          </p:cNvGraphicFramePr>
          <p:nvPr>
            <p:extLst>
              <p:ext uri="{D42A27DB-BD31-4B8C-83A1-F6EECF244321}">
                <p14:modId xmlns:p14="http://schemas.microsoft.com/office/powerpoint/2010/main" val="554133655"/>
              </p:ext>
            </p:extLst>
          </p:nvPr>
        </p:nvGraphicFramePr>
        <p:xfrm>
          <a:off x="798512" y="195470"/>
          <a:ext cx="10594976" cy="646705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87596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Graphique 2">
            <a:extLst>
              <a:ext uri="{FF2B5EF4-FFF2-40B4-BE49-F238E27FC236}">
                <a16:creationId xmlns:a16="http://schemas.microsoft.com/office/drawing/2014/main" id="{BC5A814C-CAA2-4D8D-9361-46F2EA9BB4DB}"/>
              </a:ext>
            </a:extLst>
          </p:cNvPr>
          <p:cNvGraphicFramePr>
            <a:graphicFrameLocks/>
          </p:cNvGraphicFramePr>
          <p:nvPr>
            <p:extLst>
              <p:ext uri="{D42A27DB-BD31-4B8C-83A1-F6EECF244321}">
                <p14:modId xmlns:p14="http://schemas.microsoft.com/office/powerpoint/2010/main" val="3147258311"/>
              </p:ext>
            </p:extLst>
          </p:nvPr>
        </p:nvGraphicFramePr>
        <p:xfrm>
          <a:off x="629921" y="725128"/>
          <a:ext cx="5872480" cy="58991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phique 4">
            <a:extLst>
              <a:ext uri="{FF2B5EF4-FFF2-40B4-BE49-F238E27FC236}">
                <a16:creationId xmlns:a16="http://schemas.microsoft.com/office/drawing/2014/main" id="{B4CE0015-D5F2-4719-A620-DD0714920690}"/>
              </a:ext>
            </a:extLst>
          </p:cNvPr>
          <p:cNvGraphicFramePr>
            <a:graphicFrameLocks/>
          </p:cNvGraphicFramePr>
          <p:nvPr>
            <p:extLst>
              <p:ext uri="{D42A27DB-BD31-4B8C-83A1-F6EECF244321}">
                <p14:modId xmlns:p14="http://schemas.microsoft.com/office/powerpoint/2010/main" val="3155676052"/>
              </p:ext>
            </p:extLst>
          </p:nvPr>
        </p:nvGraphicFramePr>
        <p:xfrm>
          <a:off x="6575425" y="725128"/>
          <a:ext cx="5238750" cy="56756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33144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11">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74A177D4-8AD0-4CD9-A8B1-8C75123B1FBE}"/>
              </a:ext>
            </a:extLst>
          </p:cNvPr>
          <p:cNvSpPr>
            <a:spLocks noGrp="1"/>
          </p:cNvSpPr>
          <p:nvPr>
            <p:ph type="title"/>
          </p:nvPr>
        </p:nvSpPr>
        <p:spPr>
          <a:xfrm>
            <a:off x="1024127" y="337573"/>
            <a:ext cx="9720072" cy="1499616"/>
          </a:xfrm>
        </p:spPr>
        <p:txBody>
          <a:bodyPr vert="horz" lIns="91440" tIns="45720" rIns="91440" bIns="45720" rtlCol="0" anchor="ctr">
            <a:normAutofit/>
          </a:bodyPr>
          <a:lstStyle/>
          <a:p>
            <a:r>
              <a:rPr lang="en-US" sz="4000" err="1"/>
              <a:t>Accompagnement</a:t>
            </a:r>
            <a:r>
              <a:rPr lang="en-US" sz="4000"/>
              <a:t> à la recherche d’un </a:t>
            </a:r>
            <a:r>
              <a:rPr lang="en-US" sz="4000" err="1"/>
              <a:t>employeur</a:t>
            </a:r>
            <a:endParaRPr lang="en-US" sz="4000"/>
          </a:p>
        </p:txBody>
      </p:sp>
      <p:sp>
        <p:nvSpPr>
          <p:cNvPr id="5" name="ZoneTexte 4">
            <a:extLst>
              <a:ext uri="{FF2B5EF4-FFF2-40B4-BE49-F238E27FC236}">
                <a16:creationId xmlns:a16="http://schemas.microsoft.com/office/drawing/2014/main" id="{4402199C-6F95-4FB6-8ED4-5B62F79AF9D1}"/>
              </a:ext>
            </a:extLst>
          </p:cNvPr>
          <p:cNvSpPr txBox="1"/>
          <p:nvPr/>
        </p:nvSpPr>
        <p:spPr>
          <a:xfrm>
            <a:off x="6538453" y="2367365"/>
            <a:ext cx="5279922" cy="2692776"/>
          </a:xfrm>
          <a:prstGeom prst="rect">
            <a:avLst/>
          </a:prstGeom>
        </p:spPr>
        <p:style>
          <a:lnRef idx="2">
            <a:schemeClr val="accent1"/>
          </a:lnRef>
          <a:fillRef idx="1">
            <a:schemeClr val="lt1"/>
          </a:fillRef>
          <a:effectRef idx="0">
            <a:schemeClr val="accent1"/>
          </a:effectRef>
          <a:fontRef idx="minor">
            <a:schemeClr val="dk1"/>
          </a:fontRef>
        </p:style>
        <p:txBody>
          <a:bodyPr vert="horz" lIns="45720" tIns="45720" rIns="45720" bIns="45720" rtlCol="0">
            <a:normAutofit/>
          </a:bodyPr>
          <a:lstStyle/>
          <a:p>
            <a:pPr defTabSz="914400">
              <a:lnSpc>
                <a:spcPct val="90000"/>
              </a:lnSpc>
              <a:spcAft>
                <a:spcPts val="600"/>
              </a:spcAft>
              <a:buClr>
                <a:schemeClr val="accent1"/>
              </a:buClr>
            </a:pPr>
            <a:endParaRPr lang="en-US" dirty="0">
              <a:solidFill>
                <a:schemeClr val="tx1"/>
              </a:solidFill>
            </a:endParaRPr>
          </a:p>
          <a:p>
            <a:pPr algn="just" defTabSz="914400">
              <a:lnSpc>
                <a:spcPct val="90000"/>
              </a:lnSpc>
              <a:spcAft>
                <a:spcPts val="600"/>
              </a:spcAft>
              <a:buClr>
                <a:schemeClr val="accent1"/>
              </a:buClr>
            </a:pPr>
            <a:r>
              <a:rPr lang="en-US" dirty="0">
                <a:solidFill>
                  <a:schemeClr val="tx1"/>
                </a:solidFill>
              </a:rPr>
              <a:t>55 % des </a:t>
            </a:r>
            <a:r>
              <a:rPr lang="en-US" dirty="0" err="1">
                <a:solidFill>
                  <a:schemeClr val="tx1"/>
                </a:solidFill>
              </a:rPr>
              <a:t>apprentis</a:t>
            </a:r>
            <a:r>
              <a:rPr lang="en-US" dirty="0">
                <a:solidFill>
                  <a:schemeClr val="tx1"/>
                </a:solidFill>
              </a:rPr>
              <a:t> </a:t>
            </a:r>
            <a:r>
              <a:rPr lang="en-US" dirty="0" err="1">
                <a:solidFill>
                  <a:schemeClr val="tx1"/>
                </a:solidFill>
              </a:rPr>
              <a:t>interrogés</a:t>
            </a:r>
            <a:r>
              <a:rPr lang="en-US" dirty="0">
                <a:solidFill>
                  <a:schemeClr val="tx1"/>
                </a:solidFill>
              </a:rPr>
              <a:t> </a:t>
            </a:r>
            <a:r>
              <a:rPr lang="en-US" dirty="0" err="1">
                <a:solidFill>
                  <a:schemeClr val="tx1"/>
                </a:solidFill>
              </a:rPr>
              <a:t>déclarent</a:t>
            </a:r>
            <a:r>
              <a:rPr lang="en-US" dirty="0">
                <a:solidFill>
                  <a:schemeClr val="tx1"/>
                </a:solidFill>
              </a:rPr>
              <a:t> </a:t>
            </a:r>
            <a:r>
              <a:rPr lang="en-US" dirty="0" err="1">
                <a:solidFill>
                  <a:schemeClr val="tx1"/>
                </a:solidFill>
              </a:rPr>
              <a:t>avoir</a:t>
            </a:r>
            <a:r>
              <a:rPr lang="en-US" dirty="0">
                <a:solidFill>
                  <a:schemeClr val="tx1"/>
                </a:solidFill>
              </a:rPr>
              <a:t> </a:t>
            </a:r>
            <a:r>
              <a:rPr lang="en-US" dirty="0" err="1">
                <a:solidFill>
                  <a:schemeClr val="tx1"/>
                </a:solidFill>
              </a:rPr>
              <a:t>été</a:t>
            </a:r>
            <a:r>
              <a:rPr lang="en-US" dirty="0">
                <a:solidFill>
                  <a:schemeClr val="tx1"/>
                </a:solidFill>
              </a:rPr>
              <a:t> </a:t>
            </a:r>
            <a:r>
              <a:rPr lang="en-US" dirty="0" err="1">
                <a:solidFill>
                  <a:schemeClr val="tx1"/>
                </a:solidFill>
              </a:rPr>
              <a:t>accompagnés</a:t>
            </a:r>
            <a:r>
              <a:rPr lang="en-US" dirty="0">
                <a:solidFill>
                  <a:schemeClr val="tx1"/>
                </a:solidFill>
              </a:rPr>
              <a:t> par un </a:t>
            </a:r>
            <a:r>
              <a:rPr lang="en-US" dirty="0" err="1">
                <a:solidFill>
                  <a:schemeClr val="tx1"/>
                </a:solidFill>
              </a:rPr>
              <a:t>développeur</a:t>
            </a:r>
            <a:r>
              <a:rPr lang="en-US" dirty="0">
                <a:solidFill>
                  <a:schemeClr val="tx1"/>
                </a:solidFill>
              </a:rPr>
              <a:t> de </a:t>
            </a:r>
            <a:r>
              <a:rPr lang="en-US" dirty="0" err="1">
                <a:solidFill>
                  <a:schemeClr val="tx1"/>
                </a:solidFill>
              </a:rPr>
              <a:t>l’apprentissage</a:t>
            </a:r>
            <a:endParaRPr lang="en-US" dirty="0">
              <a:solidFill>
                <a:schemeClr val="tx1"/>
              </a:solidFill>
            </a:endParaRPr>
          </a:p>
          <a:p>
            <a:pPr algn="just" defTabSz="914400">
              <a:lnSpc>
                <a:spcPct val="90000"/>
              </a:lnSpc>
              <a:spcAft>
                <a:spcPts val="600"/>
              </a:spcAft>
              <a:buClr>
                <a:schemeClr val="accent1"/>
              </a:buClr>
            </a:pPr>
            <a:endParaRPr lang="en-US" dirty="0">
              <a:solidFill>
                <a:schemeClr val="tx1"/>
              </a:solidFill>
            </a:endParaRPr>
          </a:p>
          <a:p>
            <a:pPr algn="just" defTabSz="914400">
              <a:lnSpc>
                <a:spcPct val="90000"/>
              </a:lnSpc>
              <a:spcAft>
                <a:spcPts val="600"/>
              </a:spcAft>
              <a:buClr>
                <a:schemeClr val="accent1"/>
              </a:buClr>
            </a:pPr>
            <a:r>
              <a:rPr lang="en-US" dirty="0">
                <a:solidFill>
                  <a:schemeClr val="tx1"/>
                </a:solidFill>
              </a:rPr>
              <a:t>78% des </a:t>
            </a:r>
            <a:r>
              <a:rPr lang="en-US" dirty="0" err="1">
                <a:solidFill>
                  <a:schemeClr val="tx1"/>
                </a:solidFill>
              </a:rPr>
              <a:t>apprentis</a:t>
            </a:r>
            <a:r>
              <a:rPr lang="en-US" dirty="0">
                <a:solidFill>
                  <a:schemeClr val="tx1"/>
                </a:solidFill>
              </a:rPr>
              <a:t> qui </a:t>
            </a:r>
            <a:r>
              <a:rPr lang="en-US" dirty="0" err="1">
                <a:solidFill>
                  <a:schemeClr val="tx1"/>
                </a:solidFill>
              </a:rPr>
              <a:t>déclarent</a:t>
            </a:r>
            <a:r>
              <a:rPr lang="en-US" dirty="0">
                <a:solidFill>
                  <a:schemeClr val="tx1"/>
                </a:solidFill>
              </a:rPr>
              <a:t> </a:t>
            </a:r>
            <a:r>
              <a:rPr lang="en-US" dirty="0" err="1">
                <a:solidFill>
                  <a:schemeClr val="tx1"/>
                </a:solidFill>
              </a:rPr>
              <a:t>avoir</a:t>
            </a:r>
            <a:r>
              <a:rPr lang="en-US" dirty="0">
                <a:solidFill>
                  <a:schemeClr val="tx1"/>
                </a:solidFill>
              </a:rPr>
              <a:t> </a:t>
            </a:r>
            <a:r>
              <a:rPr lang="en-US" dirty="0" err="1">
                <a:solidFill>
                  <a:schemeClr val="tx1"/>
                </a:solidFill>
              </a:rPr>
              <a:t>été</a:t>
            </a:r>
            <a:r>
              <a:rPr lang="en-US" dirty="0">
                <a:solidFill>
                  <a:schemeClr val="tx1"/>
                </a:solidFill>
              </a:rPr>
              <a:t> </a:t>
            </a:r>
            <a:r>
              <a:rPr lang="en-US" dirty="0" err="1">
                <a:solidFill>
                  <a:schemeClr val="tx1"/>
                </a:solidFill>
              </a:rPr>
              <a:t>accompagnés</a:t>
            </a:r>
            <a:r>
              <a:rPr lang="en-US" dirty="0">
                <a:solidFill>
                  <a:schemeClr val="tx1"/>
                </a:solidFill>
              </a:rPr>
              <a:t> par un chargé de </a:t>
            </a:r>
            <a:r>
              <a:rPr lang="en-US" dirty="0" err="1">
                <a:solidFill>
                  <a:schemeClr val="tx1"/>
                </a:solidFill>
              </a:rPr>
              <a:t>développement</a:t>
            </a:r>
            <a:r>
              <a:rPr lang="en-US" dirty="0">
                <a:solidFill>
                  <a:schemeClr val="tx1"/>
                </a:solidFill>
              </a:rPr>
              <a:t> se </a:t>
            </a:r>
            <a:r>
              <a:rPr lang="en-US" dirty="0" err="1">
                <a:solidFill>
                  <a:schemeClr val="tx1"/>
                </a:solidFill>
              </a:rPr>
              <a:t>disent</a:t>
            </a:r>
            <a:r>
              <a:rPr lang="en-US" dirty="0">
                <a:solidFill>
                  <a:schemeClr val="tx1"/>
                </a:solidFill>
              </a:rPr>
              <a:t> “très </a:t>
            </a:r>
            <a:r>
              <a:rPr lang="en-US" dirty="0" err="1">
                <a:solidFill>
                  <a:schemeClr val="tx1"/>
                </a:solidFill>
              </a:rPr>
              <a:t>satisfaits</a:t>
            </a:r>
            <a:r>
              <a:rPr lang="en-US" dirty="0">
                <a:solidFill>
                  <a:schemeClr val="tx1"/>
                </a:solidFill>
              </a:rPr>
              <a:t>” </a:t>
            </a:r>
            <a:r>
              <a:rPr lang="en-US" dirty="0" err="1">
                <a:solidFill>
                  <a:schemeClr val="tx1"/>
                </a:solidFill>
              </a:rPr>
              <a:t>ou</a:t>
            </a:r>
            <a:r>
              <a:rPr lang="en-US" dirty="0">
                <a:solidFill>
                  <a:schemeClr val="tx1"/>
                </a:solidFill>
              </a:rPr>
              <a:t> “</a:t>
            </a:r>
            <a:r>
              <a:rPr lang="en-US" dirty="0" err="1">
                <a:solidFill>
                  <a:schemeClr val="tx1"/>
                </a:solidFill>
              </a:rPr>
              <a:t>satisfaits</a:t>
            </a:r>
            <a:r>
              <a:rPr lang="en-US" dirty="0">
                <a:solidFill>
                  <a:schemeClr val="tx1"/>
                </a:solidFill>
              </a:rPr>
              <a:t>” de </a:t>
            </a:r>
            <a:r>
              <a:rPr lang="en-US" dirty="0" err="1">
                <a:solidFill>
                  <a:schemeClr val="tx1"/>
                </a:solidFill>
              </a:rPr>
              <a:t>l’aide</a:t>
            </a:r>
            <a:r>
              <a:rPr lang="en-US" dirty="0">
                <a:solidFill>
                  <a:schemeClr val="tx1"/>
                </a:solidFill>
              </a:rPr>
              <a:t> </a:t>
            </a:r>
            <a:r>
              <a:rPr lang="en-US" dirty="0" err="1">
                <a:solidFill>
                  <a:schemeClr val="tx1"/>
                </a:solidFill>
              </a:rPr>
              <a:t>apportée</a:t>
            </a:r>
            <a:endParaRPr lang="en-US" dirty="0">
              <a:solidFill>
                <a:schemeClr val="tx1"/>
              </a:solidFill>
            </a:endParaRPr>
          </a:p>
          <a:p>
            <a:pPr marL="285750" indent="-285750" defTabSz="914400">
              <a:lnSpc>
                <a:spcPct val="90000"/>
              </a:lnSpc>
              <a:spcAft>
                <a:spcPts val="600"/>
              </a:spcAft>
              <a:buClr>
                <a:schemeClr val="accent1"/>
              </a:buClr>
              <a:buFontTx/>
              <a:buChar char="-"/>
            </a:pPr>
            <a:endParaRPr lang="en-US" dirty="0">
              <a:solidFill>
                <a:schemeClr val="tx1"/>
              </a:solidFill>
            </a:endParaRPr>
          </a:p>
        </p:txBody>
      </p:sp>
      <p:graphicFrame>
        <p:nvGraphicFramePr>
          <p:cNvPr id="3" name="Graphique 2">
            <a:extLst>
              <a:ext uri="{FF2B5EF4-FFF2-40B4-BE49-F238E27FC236}">
                <a16:creationId xmlns:a16="http://schemas.microsoft.com/office/drawing/2014/main" id="{D6BB564B-DFB7-4AF3-BC07-1E13FE5D51DB}"/>
              </a:ext>
            </a:extLst>
          </p:cNvPr>
          <p:cNvGraphicFramePr>
            <a:graphicFrameLocks/>
          </p:cNvGraphicFramePr>
          <p:nvPr>
            <p:extLst>
              <p:ext uri="{D42A27DB-BD31-4B8C-83A1-F6EECF244321}">
                <p14:modId xmlns:p14="http://schemas.microsoft.com/office/powerpoint/2010/main" val="1004319377"/>
              </p:ext>
            </p:extLst>
          </p:nvPr>
        </p:nvGraphicFramePr>
        <p:xfrm>
          <a:off x="672333" y="1740724"/>
          <a:ext cx="5866119" cy="47797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77324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AF0981-616E-424F-9005-DBB113D4F683}"/>
              </a:ext>
            </a:extLst>
          </p:cNvPr>
          <p:cNvSpPr>
            <a:spLocks noGrp="1"/>
          </p:cNvSpPr>
          <p:nvPr>
            <p:ph type="ctrTitle"/>
          </p:nvPr>
        </p:nvSpPr>
        <p:spPr>
          <a:xfrm>
            <a:off x="457200" y="4960137"/>
            <a:ext cx="7855528" cy="1463040"/>
          </a:xfrm>
        </p:spPr>
        <p:txBody>
          <a:bodyPr/>
          <a:lstStyle/>
          <a:p>
            <a:r>
              <a:rPr lang="fr-FR"/>
              <a:t>CONTENUS et méthodes </a:t>
            </a:r>
            <a:r>
              <a:rPr lang="fr-FR" err="1"/>
              <a:t>pedagogiques</a:t>
            </a:r>
            <a:endParaRPr lang="fr-FR"/>
          </a:p>
        </p:txBody>
      </p:sp>
      <p:sp>
        <p:nvSpPr>
          <p:cNvPr id="4" name="Rectangle 3">
            <a:extLst>
              <a:ext uri="{FF2B5EF4-FFF2-40B4-BE49-F238E27FC236}">
                <a16:creationId xmlns:a16="http://schemas.microsoft.com/office/drawing/2014/main" id="{D71F1817-1E02-4FF5-9F8A-1CD240AEF542}"/>
              </a:ext>
            </a:extLst>
          </p:cNvPr>
          <p:cNvSpPr/>
          <p:nvPr/>
        </p:nvSpPr>
        <p:spPr>
          <a:xfrm>
            <a:off x="0" y="13641"/>
            <a:ext cx="12192000" cy="4557932"/>
          </a:xfrm>
          <a:prstGeom prst="rect">
            <a:avLst/>
          </a:prstGeom>
          <a:solidFill>
            <a:srgbClr val="0064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17966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74A177D4-8AD0-4CD9-A8B1-8C75123B1FBE}"/>
              </a:ext>
            </a:extLst>
          </p:cNvPr>
          <p:cNvSpPr>
            <a:spLocks noGrp="1"/>
          </p:cNvSpPr>
          <p:nvPr>
            <p:ph type="title"/>
          </p:nvPr>
        </p:nvSpPr>
        <p:spPr>
          <a:xfrm>
            <a:off x="1258829" y="365760"/>
            <a:ext cx="5906339" cy="6126480"/>
          </a:xfrm>
        </p:spPr>
        <p:txBody>
          <a:bodyPr vert="horz" lIns="91440" tIns="45720" rIns="91440" bIns="45720" rtlCol="0" anchor="ctr">
            <a:noAutofit/>
          </a:bodyPr>
          <a:lstStyle/>
          <a:p>
            <a:br>
              <a:rPr lang="en-US" sz="1400" dirty="0">
                <a:latin typeface="+mn-lt"/>
              </a:rPr>
            </a:br>
            <a:r>
              <a:rPr lang="fr-FR" sz="1900" b="1" dirty="0">
                <a:latin typeface="+mn-lt"/>
              </a:rPr>
              <a:t>30 </a:t>
            </a:r>
            <a:r>
              <a:rPr lang="fr-FR" sz="1900" dirty="0" err="1">
                <a:latin typeface="+mn-lt"/>
              </a:rPr>
              <a:t>apprenti.e.s</a:t>
            </a:r>
            <a:r>
              <a:rPr lang="fr-FR" sz="1900" dirty="0">
                <a:latin typeface="+mn-lt"/>
              </a:rPr>
              <a:t> (12%) ont bénéficié d’un </a:t>
            </a:r>
            <a:r>
              <a:rPr lang="fr-FR" sz="1900" b="1" dirty="0">
                <a:solidFill>
                  <a:schemeClr val="accent1"/>
                </a:solidFill>
                <a:latin typeface="+mn-lt"/>
              </a:rPr>
              <a:t>allègement de formation</a:t>
            </a:r>
            <a:br>
              <a:rPr lang="fr-FR" sz="1800" b="1" dirty="0">
                <a:solidFill>
                  <a:schemeClr val="accent1"/>
                </a:solidFill>
                <a:latin typeface="+mn-lt"/>
              </a:rPr>
            </a:br>
            <a:br>
              <a:rPr lang="fr-FR" sz="1800" b="1" dirty="0">
                <a:solidFill>
                  <a:schemeClr val="accent1"/>
                </a:solidFill>
                <a:latin typeface="+mn-lt"/>
              </a:rPr>
            </a:br>
            <a:r>
              <a:rPr lang="fr-FR" sz="1800" b="1" dirty="0">
                <a:solidFill>
                  <a:schemeClr val="accent1"/>
                </a:solidFill>
                <a:latin typeface="+mn-lt"/>
              </a:rPr>
              <a:t>4 </a:t>
            </a:r>
            <a:r>
              <a:rPr lang="fr-FR" sz="1500" dirty="0">
                <a:latin typeface="+mn-lt"/>
              </a:rPr>
              <a:t>personnes ont estimé que cet allègement n’était pas adapté à leur niveau de départ. 1 personne a estime que cet allègement l’a mise en difficulté</a:t>
            </a:r>
            <a:r>
              <a:rPr lang="fr-FR" sz="1800" dirty="0">
                <a:latin typeface="+mn-lt"/>
              </a:rPr>
              <a:t>.</a:t>
            </a:r>
            <a:br>
              <a:rPr lang="fr-FR" sz="1800" dirty="0">
                <a:latin typeface="+mn-lt"/>
              </a:rPr>
            </a:br>
            <a:br>
              <a:rPr lang="fr-FR" sz="1800" dirty="0">
                <a:latin typeface="+mn-lt"/>
              </a:rPr>
            </a:br>
            <a:br>
              <a:rPr lang="fr-FR" sz="1800" dirty="0">
                <a:latin typeface="+mn-lt"/>
              </a:rPr>
            </a:br>
            <a:r>
              <a:rPr lang="fr-FR" sz="1900" dirty="0">
                <a:latin typeface="+mn-lt"/>
              </a:rPr>
              <a:t>92% des </a:t>
            </a:r>
            <a:r>
              <a:rPr lang="fr-FR" sz="1900" dirty="0" err="1">
                <a:latin typeface="+mn-lt"/>
              </a:rPr>
              <a:t>apprenti.e.s</a:t>
            </a:r>
            <a:r>
              <a:rPr lang="fr-FR" sz="1900" dirty="0">
                <a:latin typeface="+mn-lt"/>
              </a:rPr>
              <a:t> estiment avoir eu les </a:t>
            </a:r>
            <a:r>
              <a:rPr lang="fr-FR" sz="1900" b="1" dirty="0">
                <a:solidFill>
                  <a:schemeClr val="accent1"/>
                </a:solidFill>
                <a:latin typeface="+mn-lt"/>
              </a:rPr>
              <a:t>prérequis</a:t>
            </a:r>
            <a:r>
              <a:rPr lang="fr-FR" sz="1900" dirty="0">
                <a:latin typeface="+mn-lt"/>
              </a:rPr>
              <a:t> nécessaires pour suivre correctement la formation</a:t>
            </a:r>
            <a:br>
              <a:rPr lang="fr-FR" sz="1800" dirty="0">
                <a:latin typeface="+mn-lt"/>
              </a:rPr>
            </a:br>
            <a:br>
              <a:rPr lang="fr-FR" sz="1800" dirty="0">
                <a:latin typeface="+mn-lt"/>
              </a:rPr>
            </a:br>
            <a:r>
              <a:rPr lang="fr-FR" sz="1900" dirty="0">
                <a:latin typeface="+mn-lt"/>
              </a:rPr>
              <a:t>97% estiment AVOIR ACQUIS DE </a:t>
            </a:r>
            <a:r>
              <a:rPr lang="fr-FR" sz="1900" b="1" dirty="0">
                <a:solidFill>
                  <a:schemeClr val="accent1"/>
                </a:solidFill>
                <a:latin typeface="+mn-lt"/>
              </a:rPr>
              <a:t>NOUVELLES COMPETENCES</a:t>
            </a:r>
            <a:br>
              <a:rPr lang="fr-FR" sz="1800" dirty="0">
                <a:latin typeface="+mn-lt"/>
              </a:rPr>
            </a:br>
            <a:br>
              <a:rPr lang="en-US" sz="1800" dirty="0">
                <a:latin typeface="+mn-lt"/>
              </a:rPr>
            </a:br>
            <a:br>
              <a:rPr lang="en-US" sz="1800" dirty="0">
                <a:latin typeface="+mn-lt"/>
              </a:rPr>
            </a:br>
            <a:r>
              <a:rPr lang="en-US" sz="1900" dirty="0">
                <a:latin typeface="+mn-lt"/>
              </a:rPr>
              <a:t>88% DES APPRENTI.E.S ESTIMENT LE </a:t>
            </a:r>
            <a:r>
              <a:rPr lang="en-US" sz="1900" b="1" dirty="0">
                <a:solidFill>
                  <a:schemeClr val="accent1"/>
                </a:solidFill>
                <a:latin typeface="+mn-lt"/>
              </a:rPr>
              <a:t>RYTHME </a:t>
            </a:r>
            <a:r>
              <a:rPr lang="en-US" sz="1900" b="1" dirty="0" err="1">
                <a:solidFill>
                  <a:schemeClr val="accent1"/>
                </a:solidFill>
                <a:latin typeface="+mn-lt"/>
              </a:rPr>
              <a:t>D’alternance</a:t>
            </a:r>
            <a:r>
              <a:rPr lang="en-US" sz="1900" b="1" dirty="0">
                <a:solidFill>
                  <a:schemeClr val="accent1"/>
                </a:solidFill>
                <a:latin typeface="+mn-lt"/>
              </a:rPr>
              <a:t> </a:t>
            </a:r>
            <a:r>
              <a:rPr lang="en-US" sz="1900" dirty="0" err="1">
                <a:latin typeface="+mn-lt"/>
              </a:rPr>
              <a:t>adapté</a:t>
            </a:r>
            <a:br>
              <a:rPr lang="en-US" sz="1800" dirty="0">
                <a:latin typeface="+mn-lt"/>
              </a:rPr>
            </a:br>
            <a:br>
              <a:rPr lang="en-US" sz="1800" dirty="0">
                <a:latin typeface="+mn-lt"/>
              </a:rPr>
            </a:br>
            <a:br>
              <a:rPr lang="en-US" sz="1800" dirty="0">
                <a:latin typeface="+mn-lt"/>
              </a:rPr>
            </a:br>
            <a:r>
              <a:rPr lang="en-US" sz="1900" dirty="0">
                <a:latin typeface="+mn-lt"/>
              </a:rPr>
              <a:t>81% JUGENT </a:t>
            </a:r>
            <a:r>
              <a:rPr lang="en-US" sz="1900" dirty="0" err="1">
                <a:latin typeface="+mn-lt"/>
              </a:rPr>
              <a:t>équilibrée</a:t>
            </a:r>
            <a:r>
              <a:rPr lang="en-US" sz="1900" dirty="0">
                <a:latin typeface="+mn-lt"/>
              </a:rPr>
              <a:t>, </a:t>
            </a:r>
            <a:r>
              <a:rPr lang="en-US" sz="1900" dirty="0" err="1">
                <a:latin typeface="+mn-lt"/>
              </a:rPr>
              <a:t>L’alternance</a:t>
            </a:r>
            <a:r>
              <a:rPr lang="en-US" sz="1900" dirty="0">
                <a:latin typeface="+mn-lt"/>
              </a:rPr>
              <a:t> entre apports </a:t>
            </a:r>
            <a:r>
              <a:rPr lang="en-US" sz="1900" dirty="0" err="1">
                <a:latin typeface="+mn-lt"/>
              </a:rPr>
              <a:t>théoriques</a:t>
            </a:r>
            <a:r>
              <a:rPr lang="en-US" sz="1900" dirty="0">
                <a:latin typeface="+mn-lt"/>
              </a:rPr>
              <a:t> et pratiques </a:t>
            </a:r>
          </a:p>
        </p:txBody>
      </p:sp>
      <p:pic>
        <p:nvPicPr>
          <p:cNvPr id="4" name="Image 3" descr="Étudiants en classe">
            <a:extLst>
              <a:ext uri="{FF2B5EF4-FFF2-40B4-BE49-F238E27FC236}">
                <a16:creationId xmlns:a16="http://schemas.microsoft.com/office/drawing/2014/main" id="{4A31AD7D-835C-4B2C-994F-0431EC2CDEA9}"/>
              </a:ext>
            </a:extLst>
          </p:cNvPr>
          <p:cNvPicPr>
            <a:picLocks noChangeAspect="1"/>
          </p:cNvPicPr>
          <p:nvPr/>
        </p:nvPicPr>
        <p:blipFill rotWithShape="1">
          <a:blip r:embed="rId2">
            <a:extLst>
              <a:ext uri="{28A0092B-C50C-407E-A947-70E740481C1C}">
                <a14:useLocalDpi xmlns:a14="http://schemas.microsoft.com/office/drawing/2010/main" val="0"/>
              </a:ext>
            </a:extLst>
          </a:blip>
          <a:srcRect l="21563" r="33365"/>
          <a:stretch/>
        </p:blipFill>
        <p:spPr>
          <a:xfrm>
            <a:off x="7661996" y="0"/>
            <a:ext cx="4639733" cy="6857990"/>
          </a:xfrm>
          <a:prstGeom prst="rect">
            <a:avLst/>
          </a:prstGeom>
        </p:spPr>
      </p:pic>
    </p:spTree>
    <p:extLst>
      <p:ext uri="{BB962C8B-B14F-4D97-AF65-F5344CB8AC3E}">
        <p14:creationId xmlns:p14="http://schemas.microsoft.com/office/powerpoint/2010/main" val="29074259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égral">
  <a:themeElements>
    <a:clrScheme name="Inté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é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é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ase">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e">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e">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Base">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e">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e">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Override>
</file>

<file path=ppt/theme/themeOverride4.xml><?xml version="1.0" encoding="utf-8"?>
<a:themeOverride xmlns:a="http://schemas.openxmlformats.org/drawingml/2006/main">
  <a:clrScheme name="Base">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e">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e">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Base">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e">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e">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9a30ae1-7cf2-4b56-8057-2b1e6587039b">
      <Terms xmlns="http://schemas.microsoft.com/office/infopath/2007/PartnerControls"/>
    </lcf76f155ced4ddcb4097134ff3c332f>
    <TaxCatchAll xmlns="75663fa8-a46f-4d08-87ab-d997ba76077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2895C2564B66744AC5D523602C820CC" ma:contentTypeVersion="18" ma:contentTypeDescription="Crée un document." ma:contentTypeScope="" ma:versionID="6d9d92a0e3543e9b8b7b26bded17fbc3">
  <xsd:schema xmlns:xsd="http://www.w3.org/2001/XMLSchema" xmlns:xs="http://www.w3.org/2001/XMLSchema" xmlns:p="http://schemas.microsoft.com/office/2006/metadata/properties" xmlns:ns2="69a30ae1-7cf2-4b56-8057-2b1e6587039b" xmlns:ns3="75663fa8-a46f-4d08-87ab-d997ba760775" targetNamespace="http://schemas.microsoft.com/office/2006/metadata/properties" ma:root="true" ma:fieldsID="5c7dce28b82399aa191e2545dc5bbb61" ns2:_="" ns3:_="">
    <xsd:import namespace="69a30ae1-7cf2-4b56-8057-2b1e6587039b"/>
    <xsd:import namespace="75663fa8-a46f-4d08-87ab-d997ba76077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a30ae1-7cf2-4b56-8057-2b1e658703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alises d’images" ma:readOnly="false" ma:fieldId="{5cf76f15-5ced-4ddc-b409-7134ff3c332f}" ma:taxonomyMulti="true" ma:sspId="ef774720-5db1-4164-99dc-07282276974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663fa8-a46f-4d08-87ab-d997ba760775"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aeef1a21-508c-4d0d-895d-6c8d599835bf}" ma:internalName="TaxCatchAll" ma:showField="CatchAllData" ma:web="75663fa8-a46f-4d08-87ab-d997ba760775">
      <xsd:complexType>
        <xsd:complexContent>
          <xsd:extension base="dms:MultiChoiceLookup">
            <xsd:sequence>
              <xsd:element name="Value" type="dms:Lookup" maxOccurs="unbounded" minOccurs="0" nillable="true"/>
            </xsd:sequence>
          </xsd:extension>
        </xsd:complexContent>
      </xsd:complexType>
    </xsd:element>
    <xsd:element name="SharedWithUsers" ma:index="24"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ECD7F7-C4E1-4E89-8D85-3B52DB10C7FF}">
  <ds:schemaRefs>
    <ds:schemaRef ds:uri="69a30ae1-7cf2-4b56-8057-2b1e6587039b"/>
    <ds:schemaRef ds:uri="75663fa8-a46f-4d08-87ab-d997ba760775"/>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09EC808-3229-4F2A-91F1-8C537CA785FE}">
  <ds:schemaRefs>
    <ds:schemaRef ds:uri="http://schemas.microsoft.com/sharepoint/v3/contenttype/forms"/>
  </ds:schemaRefs>
</ds:datastoreItem>
</file>

<file path=customXml/itemProps3.xml><?xml version="1.0" encoding="utf-8"?>
<ds:datastoreItem xmlns:ds="http://schemas.openxmlformats.org/officeDocument/2006/customXml" ds:itemID="{C89B2C0C-857A-490D-8562-15DEE43A84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a30ae1-7cf2-4b56-8057-2b1e6587039b"/>
    <ds:schemaRef ds:uri="75663fa8-a46f-4d08-87ab-d997ba7607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Integral</Template>
  <TotalTime>374</TotalTime>
  <Words>1027</Words>
  <Application>Microsoft Office PowerPoint</Application>
  <PresentationFormat>Grand écran</PresentationFormat>
  <Paragraphs>123</Paragraphs>
  <Slides>21</Slides>
  <Notes>6</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21</vt:i4>
      </vt:variant>
    </vt:vector>
  </HeadingPairs>
  <TitlesOfParts>
    <vt:vector size="26" baseType="lpstr">
      <vt:lpstr>Calibri</vt:lpstr>
      <vt:lpstr>Tw Cen MT</vt:lpstr>
      <vt:lpstr>Tw Cen MT Condensed</vt:lpstr>
      <vt:lpstr>Wingdings 3</vt:lpstr>
      <vt:lpstr>Intégral</vt:lpstr>
      <vt:lpstr>Synthèse des bilans de fin de formation</vt:lpstr>
      <vt:lpstr>Thèmes abordés par le questionnaire </vt:lpstr>
      <vt:lpstr>Présentation PowerPoint</vt:lpstr>
      <vt:lpstr>Accueil et information des candidats pour le cfa </vt:lpstr>
      <vt:lpstr>Présentation PowerPoint</vt:lpstr>
      <vt:lpstr>Présentation PowerPoint</vt:lpstr>
      <vt:lpstr>Accompagnement à la recherche d’un employeur</vt:lpstr>
      <vt:lpstr>CONTENUS et méthodes pedagogiques</vt:lpstr>
      <vt:lpstr> 30 apprenti.e.s (12%) ont bénéficié d’un allègement de formation  4 personnes ont estimé que cet allègement n’était pas adapté à leur niveau de départ. 1 personne a estime que cet allègement l’a mise en difficulté.   92% des apprenti.e.s estiment avoir eu les prérequis nécessaires pour suivre correctement la formation  97% estiment AVOIR ACQUIS DE NOUVELLES COMPETENCES   88% DES APPRENTI.E.S ESTIMENT LE RYTHME D’alternance adapté   81% JUGENT équilibrée, L’alternance entre apports théoriques et pratiques </vt:lpstr>
      <vt:lpstr>Présentation PowerPoint</vt:lpstr>
      <vt:lpstr>Présentation PowerPoint</vt:lpstr>
      <vt:lpstr>Suivi et accompagnement pendant la formation </vt:lpstr>
      <vt:lpstr>LIENS AVEC LE CFA</vt:lpstr>
      <vt:lpstr>Présentation PowerPoint</vt:lpstr>
      <vt:lpstr>Présentation PowerPoint</vt:lpstr>
      <vt:lpstr>Présentation PowerPoint</vt:lpstr>
      <vt:lpstr>Présentation PowerPoint</vt:lpstr>
      <vt:lpstr>Après la formation </vt:lpstr>
      <vt:lpstr>Présentation PowerPoint</vt:lpstr>
      <vt:lpstr>Présentation PowerPoint</vt:lpstr>
      <vt:lpstr>Quelques témoignages positifs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Synthèse des bilans de fin de formation</dc:title>
  <dc:creator>Lucie LETOURNEUX</dc:creator>
  <cp:lastModifiedBy>Diane ARMENTANO</cp:lastModifiedBy>
  <cp:revision>2</cp:revision>
  <dcterms:created xsi:type="dcterms:W3CDTF">2021-03-09T09:58:38Z</dcterms:created>
  <dcterms:modified xsi:type="dcterms:W3CDTF">2025-02-24T20:14:09Z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0x01010092895C2564B66744AC5D523602C820CC</vt:lpwstr>
  </property>
  <property fmtid="{D5CDD505-2E9C-101B-9397-08002B2CF9AE}" pid="3" name="MediaServiceImageTags">
    <vt:lpwstr/>
  </property>
</Properties>
</file>