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style1.xml" ContentType="application/vnd.ms-office.chartstyle+xml"/>
  <Override PartName="/ppt/charts/colors1.xml" ContentType="application/vnd.ms-office.chartcolorstyl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8"/>
  </p:notesMasterIdLst>
  <p:sldIdLst>
    <p:sldId id="272" r:id="rId2"/>
    <p:sldId id="284" r:id="rId3"/>
    <p:sldId id="283" r:id="rId4"/>
    <p:sldId id="259" r:id="rId5"/>
    <p:sldId id="260" r:id="rId6"/>
    <p:sldId id="288" r:id="rId7"/>
    <p:sldId id="301" r:id="rId8"/>
    <p:sldId id="303" r:id="rId9"/>
    <p:sldId id="304" r:id="rId10"/>
    <p:sldId id="305" r:id="rId11"/>
    <p:sldId id="286" r:id="rId12"/>
    <p:sldId id="300" r:id="rId13"/>
    <p:sldId id="306" r:id="rId14"/>
    <p:sldId id="307" r:id="rId15"/>
    <p:sldId id="308" r:id="rId16"/>
    <p:sldId id="287" r:id="rId1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31"/>
    <a:srgbClr val="DED0AC"/>
    <a:srgbClr val="A3A3A3"/>
    <a:srgbClr val="008E40"/>
    <a:srgbClr val="C8860E"/>
    <a:srgbClr val="FFDD71"/>
    <a:srgbClr val="F1ECAD"/>
    <a:srgbClr val="DFD449"/>
    <a:srgbClr val="EAE38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Style moyen 3 - Accentuation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03447BB-5D67-496B-8E87-E561075AD55C}" styleName="Style foncé 1 - Accentuation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e à thème 2 - Accentuation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34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95327102803738"/>
          <c:y val="5.235602094240838E-3"/>
          <c:w val="0.58878504672897192"/>
          <c:h val="0.98952879581151831"/>
        </c:manualLayout>
      </c:layout>
      <c:doughnut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Nombre</c:v>
                </c:pt>
              </c:strCache>
            </c:strRef>
          </c:tx>
          <c:spPr>
            <a:solidFill>
              <a:srgbClr val="FFFF00"/>
            </a:solidFill>
            <a:ln w="13375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CC99FF"/>
              </a:solidFill>
              <a:ln w="13375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44D-411F-8538-7D0EA0DB2A8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B44D-411F-8538-7D0EA0DB2A8A}"/>
              </c:ext>
            </c:extLst>
          </c:dPt>
          <c:dLbls>
            <c:dLbl>
              <c:idx val="0"/>
              <c:layout>
                <c:manualLayout>
                  <c:x val="-2.9894805539260479E-3"/>
                  <c:y val="-1.0125101959260091E-2"/>
                </c:manualLayout>
              </c:layout>
              <c:numFmt formatCode="0%" sourceLinked="0"/>
              <c:spPr>
                <a:noFill/>
                <a:ln w="26749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8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4D-411F-8538-7D0EA0DB2A8A}"/>
                </c:ext>
              </c:extLst>
            </c:dLbl>
            <c:dLbl>
              <c:idx val="1"/>
              <c:layout>
                <c:manualLayout>
                  <c:x val="-1.9124794754147079E-2"/>
                  <c:y val="-8.051688447353389E-2"/>
                </c:manualLayout>
              </c:layout>
              <c:numFmt formatCode="0%" sourceLinked="0"/>
              <c:spPr>
                <a:noFill/>
                <a:ln w="26749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8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fr-FR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44D-411F-8538-7D0EA0DB2A8A}"/>
                </c:ext>
              </c:extLst>
            </c:dLbl>
            <c:numFmt formatCode="0%" sourceLinked="0"/>
            <c:spPr>
              <a:noFill/>
              <a:ln w="26749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800000"/>
                    </a:solidFill>
                    <a:latin typeface="Arial"/>
                    <a:ea typeface="Arial"/>
                    <a:cs typeface="Arial"/>
                  </a:defRPr>
                </a:pPr>
                <a:endParaRPr lang="fr-F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FEMMES</c:v>
                </c:pt>
                <c:pt idx="1">
                  <c:v>HOMMES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5898</c:v>
                </c:pt>
                <c:pt idx="1">
                  <c:v>11449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4D-411F-8538-7D0EA0DB2A8A}"/>
            </c:ext>
          </c:extLst>
        </c:ser>
        <c:dLbls>
          <c:showLegendKey val="0"/>
          <c:showVal val="1"/>
          <c:showCatName val="1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solidFill>
          <a:srgbClr val="C0C0C0"/>
        </a:solidFill>
        <a:ln w="13375">
          <a:solidFill>
            <a:srgbClr val="808080"/>
          </a:solidFill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95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5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3.5374524729856846E-2"/>
          <c:y val="5.6189246730424788E-2"/>
          <c:w val="0.9646254433249607"/>
          <c:h val="0.7578947368421052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Nombre d'apprentis</c:v>
                </c:pt>
              </c:strCache>
            </c:strRef>
          </c:tx>
          <c:spPr>
            <a:solidFill>
              <a:srgbClr val="993366"/>
            </a:solidFill>
            <a:ln w="13732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4"/>
              <c:layout>
                <c:manualLayout>
                  <c:x val="6.6363385961777262E-8"/>
                  <c:y val="-1.3366618646353415E-2"/>
                </c:manualLayout>
              </c:layout>
              <c:spPr>
                <a:solidFill>
                  <a:schemeClr val="tx1"/>
                </a:solidFill>
                <a:ln w="27464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74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A890-4012-A0EF-D1073628C576}"/>
                </c:ext>
              </c:extLst>
            </c:dLbl>
            <c:dLbl>
              <c:idx val="5"/>
              <c:layout>
                <c:manualLayout>
                  <c:x val="-1.7446934177476222E-3"/>
                  <c:y val="2.0347719692933121E-2"/>
                </c:manualLayout>
              </c:layout>
              <c:spPr>
                <a:solidFill>
                  <a:schemeClr val="tx1"/>
                </a:solidFill>
                <a:ln w="27464">
                  <a:noFill/>
                </a:ln>
              </c:spPr>
              <c:txPr>
                <a:bodyPr/>
                <a:lstStyle/>
                <a:p>
                  <a:pPr>
                    <a:defRPr sz="974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0-4012-A0EF-D1073628C576}"/>
                </c:ext>
              </c:extLst>
            </c:dLbl>
            <c:dLbl>
              <c:idx val="6"/>
              <c:layout>
                <c:manualLayout>
                  <c:x val="4.446284679853499E-3"/>
                  <c:y val="1.7167381974248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0-4012-A0EF-D1073628C576}"/>
                </c:ext>
              </c:extLst>
            </c:dLbl>
            <c:dLbl>
              <c:idx val="8"/>
              <c:layout>
                <c:manualLayout>
                  <c:x val="-6.1805719502903633E-17"/>
                  <c:y val="2.0050125313283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90-4012-A0EF-D1073628C576}"/>
                </c:ext>
              </c:extLst>
            </c:dLbl>
            <c:dLbl>
              <c:idx val="9"/>
              <c:layout>
                <c:manualLayout>
                  <c:x val="3.4355555076819228E-3"/>
                  <c:y val="-1.2345679012345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890-4012-A0EF-D1073628C576}"/>
                </c:ext>
              </c:extLst>
            </c:dLbl>
            <c:dLbl>
              <c:idx val="10"/>
              <c:layout>
                <c:manualLayout>
                  <c:x val="9.11992704058367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890-4012-A0EF-D1073628C576}"/>
                </c:ext>
              </c:extLst>
            </c:dLbl>
            <c:dLbl>
              <c:idx val="11"/>
              <c:layout>
                <c:manualLayout>
                  <c:x val="2.9641897865688906E-3"/>
                  <c:y val="-1.2589268015484149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890-4012-A0EF-D1073628C576}"/>
                </c:ext>
              </c:extLst>
            </c:dLbl>
            <c:dLbl>
              <c:idx val="12"/>
              <c:layout>
                <c:manualLayout>
                  <c:x val="-6.6878692375918974E-17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890-4012-A0EF-D1073628C576}"/>
                </c:ext>
              </c:extLst>
            </c:dLbl>
            <c:dLbl>
              <c:idx val="13"/>
              <c:layout>
                <c:manualLayout>
                  <c:x val="-6.6878692375918974E-17"/>
                  <c:y val="3.0864197530864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890-4012-A0EF-D1073628C576}"/>
                </c:ext>
              </c:extLst>
            </c:dLbl>
            <c:dLbl>
              <c:idx val="14"/>
              <c:layout>
                <c:manualLayout>
                  <c:x val="6.6878692375918974E-17"/>
                  <c:y val="-1.2345679012345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890-4012-A0EF-D1073628C576}"/>
                </c:ext>
              </c:extLst>
            </c:dLbl>
            <c:dLbl>
              <c:idx val="15"/>
              <c:layout>
                <c:manualLayout>
                  <c:x val="1.8239854081166013E-3"/>
                  <c:y val="-9.25925925925937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890-4012-A0EF-D1073628C576}"/>
                </c:ext>
              </c:extLst>
            </c:dLbl>
            <c:dLbl>
              <c:idx val="16"/>
              <c:layout>
                <c:manualLayout>
                  <c:x val="5.4719562243501383E-3"/>
                  <c:y val="-6.17283950617283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890-4012-A0EF-D1073628C576}"/>
                </c:ext>
              </c:extLst>
            </c:dLbl>
            <c:dLbl>
              <c:idx val="17"/>
              <c:layout>
                <c:manualLayout>
                  <c:x val="-4.446284679853499E-3"/>
                  <c:y val="6.8669527896995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890-4012-A0EF-D1073628C576}"/>
                </c:ext>
              </c:extLst>
            </c:dLbl>
            <c:dLbl>
              <c:idx val="18"/>
              <c:layout>
                <c:manualLayout>
                  <c:x val="0"/>
                  <c:y val="3.4334763948497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890-4012-A0EF-D1073628C576}"/>
                </c:ext>
              </c:extLst>
            </c:dLbl>
            <c:spPr>
              <a:solidFill>
                <a:schemeClr val="tx1"/>
              </a:solidFill>
              <a:ln w="27464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74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Sheet1!$B$1:$AB$1</c:f>
              <c:strCache>
                <c:ptCount val="27"/>
                <c:pt idx="0">
                  <c:v>Bpjeps LTP</c:v>
                </c:pt>
                <c:pt idx="1">
                  <c:v>Bpjeps Animation sociale ou culturelle</c:v>
                </c:pt>
                <c:pt idx="2">
                  <c:v>Bpjeps APT</c:v>
                </c:pt>
                <c:pt idx="3">
                  <c:v>Bpjeps AF / AG</c:v>
                </c:pt>
                <c:pt idx="4">
                  <c:v>Bpjeps Activités Aquatiques</c:v>
                </c:pt>
                <c:pt idx="5">
                  <c:v>Bpjeps Activités Equestres</c:v>
                </c:pt>
                <c:pt idx="6">
                  <c:v>Bpjeps Judo</c:v>
                </c:pt>
                <c:pt idx="7">
                  <c:v>Bpjeps Basket</c:v>
                </c:pt>
                <c:pt idx="8">
                  <c:v>Bpjeps Rugby XV</c:v>
                </c:pt>
                <c:pt idx="9">
                  <c:v>Bpjeps Voile</c:v>
                </c:pt>
                <c:pt idx="10">
                  <c:v>Bpjeps EEDD</c:v>
                </c:pt>
                <c:pt idx="11">
                  <c:v>Autres Bpjeps</c:v>
                </c:pt>
                <c:pt idx="12">
                  <c:v>Dejeps Tennis</c:v>
                </c:pt>
                <c:pt idx="13">
                  <c:v>Dejeps Rugby à XV</c:v>
                </c:pt>
                <c:pt idx="14">
                  <c:v>Dejeps Equitation</c:v>
                </c:pt>
                <c:pt idx="15">
                  <c:v>Dejeps DPTR</c:v>
                </c:pt>
                <c:pt idx="16">
                  <c:v>Dejeps Animation Sociale</c:v>
                </c:pt>
                <c:pt idx="17">
                  <c:v>Dejeps tennis de table</c:v>
                </c:pt>
                <c:pt idx="18">
                  <c:v>Dejeps Triathlon</c:v>
                </c:pt>
                <c:pt idx="19">
                  <c:v>Dejeps VTT</c:v>
                </c:pt>
                <c:pt idx="20">
                  <c:v>Autres Dejeps</c:v>
                </c:pt>
                <c:pt idx="21">
                  <c:v>DESJEPS</c:v>
                </c:pt>
                <c:pt idx="22">
                  <c:v>Licence/masters/deust</c:v>
                </c:pt>
                <c:pt idx="23">
                  <c:v>CPJEPS</c:v>
                </c:pt>
                <c:pt idx="24">
                  <c:v>Titres Professionnels</c:v>
                </c:pt>
                <c:pt idx="25">
                  <c:v>CAP</c:v>
                </c:pt>
                <c:pt idx="26">
                  <c:v>Autres formations</c:v>
                </c:pt>
              </c:strCache>
            </c:strRef>
          </c:cat>
          <c:val>
            <c:numRef>
              <c:f>Sheet1!$B$2:$AB$2</c:f>
              <c:numCache>
                <c:formatCode>General</c:formatCode>
                <c:ptCount val="27"/>
                <c:pt idx="0">
                  <c:v>1423</c:v>
                </c:pt>
                <c:pt idx="1">
                  <c:v>403</c:v>
                </c:pt>
                <c:pt idx="2">
                  <c:v>3794</c:v>
                </c:pt>
                <c:pt idx="3">
                  <c:v>1379</c:v>
                </c:pt>
                <c:pt idx="4">
                  <c:v>657</c:v>
                </c:pt>
                <c:pt idx="5">
                  <c:v>494</c:v>
                </c:pt>
                <c:pt idx="6">
                  <c:v>133</c:v>
                </c:pt>
                <c:pt idx="7">
                  <c:v>744</c:v>
                </c:pt>
                <c:pt idx="8">
                  <c:v>488</c:v>
                </c:pt>
                <c:pt idx="9">
                  <c:v>133</c:v>
                </c:pt>
                <c:pt idx="10">
                  <c:v>93</c:v>
                </c:pt>
                <c:pt idx="11">
                  <c:v>521</c:v>
                </c:pt>
                <c:pt idx="12">
                  <c:v>175</c:v>
                </c:pt>
                <c:pt idx="13">
                  <c:v>159</c:v>
                </c:pt>
                <c:pt idx="14">
                  <c:v>205</c:v>
                </c:pt>
                <c:pt idx="15">
                  <c:v>354</c:v>
                </c:pt>
                <c:pt idx="16">
                  <c:v>147</c:v>
                </c:pt>
                <c:pt idx="17">
                  <c:v>61</c:v>
                </c:pt>
                <c:pt idx="18">
                  <c:v>45</c:v>
                </c:pt>
                <c:pt idx="19">
                  <c:v>55</c:v>
                </c:pt>
                <c:pt idx="20">
                  <c:v>392</c:v>
                </c:pt>
                <c:pt idx="21">
                  <c:v>100</c:v>
                </c:pt>
                <c:pt idx="22">
                  <c:v>263</c:v>
                </c:pt>
                <c:pt idx="23">
                  <c:v>787</c:v>
                </c:pt>
                <c:pt idx="24">
                  <c:v>1581</c:v>
                </c:pt>
                <c:pt idx="25">
                  <c:v>558</c:v>
                </c:pt>
                <c:pt idx="26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890-4012-A0EF-D1073628C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0"/>
        <c:gapDepth val="0"/>
        <c:shape val="box"/>
        <c:axId val="175711672"/>
        <c:axId val="1"/>
        <c:axId val="0"/>
      </c:bar3DChart>
      <c:catAx>
        <c:axId val="175711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434">
            <a:solidFill>
              <a:srgbClr val="000000"/>
            </a:solidFill>
            <a:prstDash val="solid"/>
          </a:ln>
        </c:spPr>
        <c:txPr>
          <a:bodyPr rot="-1800000" vert="horz"/>
          <a:lstStyle/>
          <a:p>
            <a:pPr>
              <a:defRPr sz="623" b="0" i="0" u="none" strike="noStrike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fr-FR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3000"/>
          <c:min val="0"/>
        </c:scaling>
        <c:delete val="0"/>
        <c:axPos val="l"/>
        <c:majorGridlines>
          <c:spPr>
            <a:ln w="3434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43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623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175711672"/>
        <c:crosses val="autoZero"/>
        <c:crossBetween val="between"/>
        <c:majorUnit val="200"/>
        <c:minorUnit val="100"/>
      </c:valAx>
      <c:spPr>
        <a:noFill/>
        <a:ln w="27537">
          <a:noFill/>
        </a:ln>
      </c:spPr>
    </c:plotArea>
    <c:legend>
      <c:legendPos val="r"/>
      <c:layout>
        <c:manualLayout>
          <c:xMode val="edge"/>
          <c:yMode val="edge"/>
          <c:x val="0.5548872424702187"/>
          <c:y val="7.0175604492856397E-2"/>
          <c:w val="0.3533836118586442"/>
          <c:h val="0.11528819867493467"/>
        </c:manualLayout>
      </c:layout>
      <c:overlay val="0"/>
      <c:spPr>
        <a:noFill/>
        <a:ln w="3434">
          <a:solidFill>
            <a:srgbClr val="000000"/>
          </a:solidFill>
          <a:prstDash val="solid"/>
        </a:ln>
      </c:spPr>
      <c:txPr>
        <a:bodyPr/>
        <a:lstStyle/>
        <a:p>
          <a:pPr>
            <a:defRPr sz="79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11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4032276577672695E-2"/>
          <c:y val="1.5306122448979591E-2"/>
          <c:w val="0.92900637420322441"/>
          <c:h val="0.662570000326722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Nombre d'apprentis</c:v>
                </c:pt>
              </c:strCache>
            </c:strRef>
          </c:tx>
          <c:spPr>
            <a:solidFill>
              <a:srgbClr val="993366"/>
            </a:solidFill>
            <a:ln w="120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5"/>
              <c:layout>
                <c:manualLayout>
                  <c:x val="1.7098832790943153E-2"/>
                  <c:y val="3.5715157740826009E-2"/>
                </c:manualLayout>
              </c:layout>
              <c:spPr>
                <a:solidFill>
                  <a:schemeClr val="tx1"/>
                </a:solidFill>
                <a:ln w="23999">
                  <a:noFill/>
                </a:ln>
              </c:spPr>
              <c:txPr>
                <a:bodyPr/>
                <a:lstStyle/>
                <a:p>
                  <a:pPr>
                    <a:defRPr sz="945" b="1" i="0" u="none" strike="noStrike" baseline="0">
                      <a:solidFill>
                        <a:srgbClr val="FFFFFF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C27-4C0E-BDBA-E5D64A9CF143}"/>
                </c:ext>
              </c:extLst>
            </c:dLbl>
            <c:spPr>
              <a:solidFill>
                <a:schemeClr val="tx1"/>
              </a:solidFill>
              <a:ln w="23999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45" b="1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DE Educateur Spécialisé</c:v>
                </c:pt>
                <c:pt idx="1">
                  <c:v>Autres DE Sanitaire et Social</c:v>
                </c:pt>
                <c:pt idx="2">
                  <c:v>Titres Professionnels</c:v>
                </c:pt>
                <c:pt idx="3">
                  <c:v>Autres formations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523</c:v>
                </c:pt>
                <c:pt idx="1">
                  <c:v>267</c:v>
                </c:pt>
                <c:pt idx="2">
                  <c:v>106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27-4C0E-BDBA-E5D64A9CF1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0"/>
        <c:gapDepth val="0"/>
        <c:shape val="box"/>
        <c:axId val="170462032"/>
        <c:axId val="1"/>
        <c:axId val="0"/>
      </c:bar3DChart>
      <c:catAx>
        <c:axId val="17046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000">
            <a:solidFill>
              <a:srgbClr val="000000"/>
            </a:solidFill>
            <a:prstDash val="solid"/>
          </a:ln>
        </c:spPr>
        <c:txPr>
          <a:bodyPr rot="-1080000" vert="horz"/>
          <a:lstStyle/>
          <a:p>
            <a:pPr>
              <a:defRPr sz="945" b="1" i="0" u="none" strike="noStrike" baseline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fr-FR"/>
          </a:p>
        </c:txPr>
        <c:crossAx val="1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500"/>
          <c:min val="0"/>
        </c:scaling>
        <c:delete val="0"/>
        <c:axPos val="l"/>
        <c:majorGridlines>
          <c:spPr>
            <a:ln w="3000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0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fr-FR"/>
          </a:p>
        </c:txPr>
        <c:crossAx val="170462032"/>
        <c:crosses val="autoZero"/>
        <c:crossBetween val="between"/>
        <c:majorUnit val="100"/>
        <c:minorUnit val="50"/>
      </c:valAx>
      <c:spPr>
        <a:noFill/>
        <a:ln w="2400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03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fr-F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021582733812951"/>
          <c:y val="0.34317343173431736"/>
          <c:w val="0.42925659472422062"/>
          <c:h val="0.2619926199261992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Apprentis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E9EE-4BB3-9F9F-DD7BBD4BFC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9EE-4BB3-9F9F-DD7BBD4BFC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9EE-4BB3-9F9F-DD7BBD4BFC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9EE-4BB3-9F9F-DD7BBD4BFCEB}"/>
              </c:ext>
            </c:extLst>
          </c:dPt>
          <c:dLbls>
            <c:dLbl>
              <c:idx val="0"/>
              <c:layout>
                <c:manualLayout>
                  <c:x val="0.16524513204538993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EN FORMATION</a:t>
                    </a:r>
                  </a:p>
                  <a:p>
                    <a:pPr>
                      <a:defRPr/>
                    </a:pPr>
                    <a:r>
                      <a:rPr lang="en-US"/>
                      <a:t>9,81%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9EE-4BB3-9F9F-DD7BBD4BFCEB}"/>
                </c:ext>
              </c:extLst>
            </c:dLbl>
            <c:dLbl>
              <c:idx val="1"/>
              <c:layout>
                <c:manualLayout>
                  <c:x val="0.17901555971583918"/>
                  <c:y val="0.275697199978491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DEMANDEURS D'EMPLOI</a:t>
                    </a:r>
                  </a:p>
                  <a:p>
                    <a:pPr>
                      <a:defRPr/>
                    </a:pPr>
                    <a:r>
                      <a:rPr lang="en-US"/>
                      <a:t>9,38%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9EE-4BB3-9F9F-DD7BBD4BFCEB}"/>
                </c:ext>
              </c:extLst>
            </c:dLbl>
            <c:dLbl>
              <c:idx val="2"/>
              <c:layout>
                <c:manualLayout>
                  <c:x val="-6.8852138352245809E-2"/>
                  <c:y val="4.24149538428449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EN EMPLOI</a:t>
                    </a:r>
                  </a:p>
                  <a:p>
                    <a:pPr>
                      <a:defRPr/>
                    </a:pPr>
                    <a:r>
                      <a:rPr lang="en-US"/>
                      <a:t>76,06%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9EE-4BB3-9F9F-DD7BBD4BFCEB}"/>
                </c:ext>
              </c:extLst>
            </c:dLbl>
            <c:dLbl>
              <c:idx val="3"/>
              <c:layout>
                <c:manualLayout>
                  <c:x val="-0.15422878990903061"/>
                  <c:y val="4.24149538428449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AUTRES SITUATIONS</a:t>
                    </a:r>
                  </a:p>
                  <a:p>
                    <a:pPr>
                      <a:defRPr/>
                    </a:pPr>
                    <a:r>
                      <a:rPr lang="en-US"/>
                      <a:t>4,75%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9EE-4BB3-9F9F-DD7BBD4BFCEB}"/>
                </c:ext>
              </c:extLst>
            </c:dLbl>
            <c:numFmt formatCode="0\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Sheet1!$B$1:$E$1</c:f>
              <c:strCache>
                <c:ptCount val="4"/>
                <c:pt idx="0">
                  <c:v>EN FORMATION</c:v>
                </c:pt>
                <c:pt idx="1">
                  <c:v>DEMANDEURS D'EMPLOI</c:v>
                </c:pt>
                <c:pt idx="2">
                  <c:v>EN EMPLOI</c:v>
                </c:pt>
                <c:pt idx="3">
                  <c:v>AUTRES SITUATIONS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314</c:v>
                </c:pt>
                <c:pt idx="1">
                  <c:v>300</c:v>
                </c:pt>
                <c:pt idx="2">
                  <c:v>2434</c:v>
                </c:pt>
                <c:pt idx="3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EE-4BB3-9F9F-DD7BBD4BFCE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287429753506686"/>
          <c:y val="0.21421552849568826"/>
          <c:w val="0.73518324262859314"/>
          <c:h val="0.67709916391361558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ED7D3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6AB-4D8E-B85C-4504B72191DB}"/>
              </c:ext>
            </c:extLst>
          </c:dPt>
          <c:dPt>
            <c:idx val="1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6AB-4D8E-B85C-4504B72191DB}"/>
              </c:ext>
            </c:extLst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6AB-4D8E-B85C-4504B72191DB}"/>
              </c:ext>
            </c:extLst>
          </c:dPt>
          <c:dPt>
            <c:idx val="3"/>
            <c:bubble3D val="0"/>
            <c:spPr>
              <a:solidFill>
                <a:srgbClr val="70AD47">
                  <a:lumMod val="40000"/>
                  <a:lumOff val="6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7-86AB-4D8E-B85C-4504B72191DB}"/>
              </c:ext>
            </c:extLst>
          </c:dPt>
          <c:dPt>
            <c:idx val="4"/>
            <c:bubble3D val="0"/>
            <c:spPr>
              <a:solidFill>
                <a:srgbClr val="FFC000">
                  <a:lumMod val="40000"/>
                  <a:lumOff val="60000"/>
                </a:srgb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86AB-4D8E-B85C-4504B72191DB}"/>
              </c:ext>
            </c:extLst>
          </c:dPt>
          <c:dPt>
            <c:idx val="5"/>
            <c:bubble3D val="0"/>
            <c:spPr>
              <a:solidFill>
                <a:srgbClr val="006C31"/>
              </a:solidFill>
              <a:ln w="25321">
                <a:noFill/>
              </a:ln>
            </c:spPr>
            <c:extLst>
              <c:ext xmlns:c16="http://schemas.microsoft.com/office/drawing/2014/chart" uri="{C3380CC4-5D6E-409C-BE32-E72D297353CC}">
                <c16:uniqueId val="{0000000B-86AB-4D8E-B85C-4504B72191DB}"/>
              </c:ext>
            </c:extLst>
          </c:dPt>
          <c:dLbls>
            <c:dLbl>
              <c:idx val="0"/>
              <c:layout>
                <c:manualLayout>
                  <c:x val="0.36830747673376762"/>
                  <c:y val="0.106135169187801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70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/>
                      <a:t>REGION
1</a:t>
                    </a:r>
                    <a:r>
                      <a:rPr lang="en-US" baseline="0" dirty="0"/>
                      <a:t> 457 324</a:t>
                    </a:r>
                    <a:r>
                      <a:rPr lang="en-US" dirty="0"/>
                      <a:t> 
2,09%</a:t>
                    </a:r>
                  </a:p>
                </c:rich>
              </c:tx>
              <c:numFmt formatCode="General" sourceLinked="0"/>
              <c:spPr>
                <a:noFill/>
                <a:ln w="25321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6AB-4D8E-B85C-4504B72191DB}"/>
                </c:ext>
              </c:extLst>
            </c:dLbl>
            <c:dLbl>
              <c:idx val="1"/>
              <c:layout>
                <c:manualLayout>
                  <c:x val="0.31379992374042232"/>
                  <c:y val="-0.1256289456194753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70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dirty="0"/>
                      <a:t>OPCO
64</a:t>
                    </a:r>
                    <a:r>
                      <a:rPr lang="en-US" baseline="0" dirty="0"/>
                      <a:t> 837 164</a:t>
                    </a:r>
                    <a:r>
                      <a:rPr lang="en-US" dirty="0"/>
                      <a:t>
92,97%</a:t>
                    </a:r>
                  </a:p>
                </c:rich>
              </c:tx>
              <c:numFmt formatCode="General" sourceLinked="0"/>
              <c:spPr>
                <a:noFill/>
                <a:ln w="25321">
                  <a:noFill/>
                </a:ln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86AB-4D8E-B85C-4504B72191DB}"/>
                </c:ext>
              </c:extLst>
            </c:dLbl>
            <c:dLbl>
              <c:idx val="2"/>
              <c:layout>
                <c:manualLayout>
                  <c:x val="-0.24871566946023596"/>
                  <c:y val="7.996308272124019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70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fr-FR" dirty="0"/>
                      <a:t>CNFPT
1 964 772
2,82%</a:t>
                    </a:r>
                  </a:p>
                </c:rich>
              </c:tx>
              <c:numFmt formatCode="General" sourceLinked="0"/>
              <c:spPr>
                <a:noFill/>
                <a:ln w="25321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6AB-4D8E-B85C-4504B72191DB}"/>
                </c:ext>
              </c:extLst>
            </c:dLbl>
            <c:dLbl>
              <c:idx val="3"/>
              <c:layout>
                <c:manualLayout>
                  <c:x val="-0.13637662921160254"/>
                  <c:y val="-4.3809159828813983E-2"/>
                </c:manualLayout>
              </c:layout>
              <c:tx>
                <c:rich>
                  <a:bodyPr/>
                  <a:lstStyle/>
                  <a:p>
                    <a:fld id="{F8E6D048-0D12-4206-A7DC-C2647B8B13CC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194 754
0,27%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6AB-4D8E-B85C-4504B72191DB}"/>
                </c:ext>
              </c:extLst>
            </c:dLbl>
            <c:dLbl>
              <c:idx val="4"/>
              <c:layout>
                <c:manualLayout>
                  <c:x val="0.10461422748472579"/>
                  <c:y val="-7.82563209699657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62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fr-FR" dirty="0"/>
                      <a:t>EMPLOYEURS</a:t>
                    </a:r>
                    <a:r>
                      <a:rPr lang="fr-FR" baseline="0" dirty="0"/>
                      <a:t> PUBLICS 1 263</a:t>
                    </a:r>
                    <a:r>
                      <a:rPr lang="fr-FR" dirty="0"/>
                      <a:t> 415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62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fr-FR" dirty="0"/>
                      <a:t>1,82%</a:t>
                    </a:r>
                  </a:p>
                </c:rich>
              </c:tx>
              <c:numFmt formatCode="General" sourceLinked="0"/>
              <c:spPr>
                <a:noFill/>
                <a:ln w="25321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showDataLabelsRange val="0"/>
                </c:ext>
                <c:ext xmlns:c16="http://schemas.microsoft.com/office/drawing/2014/chart" uri="{C3380CC4-5D6E-409C-BE32-E72D297353CC}">
                  <c16:uniqueId val="{00000009-86AB-4D8E-B85C-4504B72191DB}"/>
                </c:ext>
              </c:extLst>
            </c:dLbl>
            <c:dLbl>
              <c:idx val="5"/>
              <c:layout>
                <c:manualLayout>
                  <c:x val="0.38949239261024821"/>
                  <c:y val="-7.36767879398203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70" b="1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fr-FR" dirty="0"/>
                      <a:t>EMPLOYEURS</a:t>
                    </a:r>
                    <a:r>
                      <a:rPr lang="fr-FR" baseline="0" dirty="0"/>
                      <a:t> PRIVES</a:t>
                    </a:r>
                    <a:r>
                      <a:rPr lang="fr-FR" dirty="0"/>
                      <a:t>
26 946
0,03%</a:t>
                    </a:r>
                  </a:p>
                </c:rich>
              </c:tx>
              <c:numFmt formatCode="General" sourceLinked="0"/>
              <c:spPr>
                <a:noFill/>
                <a:ln w="25321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6AB-4D8E-B85C-4504B72191DB}"/>
                </c:ext>
              </c:extLst>
            </c:dLbl>
            <c:numFmt formatCode="General" sourceLinked="0"/>
            <c:spPr>
              <a:noFill/>
              <a:ln w="25321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70" b="1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633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REGION</c:v>
                </c:pt>
                <c:pt idx="1">
                  <c:v>OPCO</c:v>
                </c:pt>
                <c:pt idx="2">
                  <c:v>CNFPT</c:v>
                </c:pt>
                <c:pt idx="3">
                  <c:v>FONCTION PUBLIC D'ETAT</c:v>
                </c:pt>
                <c:pt idx="4">
                  <c:v>EMPLOYEURS PUBLICS</c:v>
                </c:pt>
                <c:pt idx="5">
                  <c:v>EMPLOYEURS PRIVES</c:v>
                </c:pt>
              </c:strCache>
            </c:strRef>
          </c:cat>
          <c:val>
            <c:numRef>
              <c:f>Feuil1!$B$2:$B$7</c:f>
              <c:numCache>
                <c:formatCode>#,##0</c:formatCode>
                <c:ptCount val="6"/>
                <c:pt idx="0">
                  <c:v>1457324</c:v>
                </c:pt>
                <c:pt idx="1">
                  <c:v>64837164</c:v>
                </c:pt>
                <c:pt idx="2">
                  <c:v>1964772</c:v>
                </c:pt>
                <c:pt idx="3">
                  <c:v>194772</c:v>
                </c:pt>
                <c:pt idx="4">
                  <c:v>1263415</c:v>
                </c:pt>
                <c:pt idx="5">
                  <c:v>26946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6AB-4D8E-B85C-4504B7219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1">
          <a:noFill/>
        </a:ln>
      </c:spPr>
    </c:plotArea>
    <c:plotVisOnly val="1"/>
    <c:dispBlanksAs val="zero"/>
    <c:showDLblsOverMax val="0"/>
  </c:chart>
  <c:spPr>
    <a:solidFill>
      <a:schemeClr val="bg1"/>
    </a:solidFill>
    <a:ln w="6330" cap="flat" cmpd="sng" algn="ctr">
      <a:solidFill>
        <a:schemeClr val="tx1">
          <a:tint val="75000"/>
        </a:schemeClr>
      </a:solidFill>
      <a:prstDash val="solid"/>
      <a:round/>
    </a:ln>
    <a:effectLst/>
  </c:spPr>
  <c:txPr>
    <a:bodyPr/>
    <a:lstStyle/>
    <a:p>
      <a:pPr>
        <a:defRPr sz="1755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0BFCB3-445B-45CB-98C5-E15B7E81AE91}" type="doc">
      <dgm:prSet loTypeId="urn:microsoft.com/office/officeart/2005/8/layout/orgChart1" loCatId="hierarchy" qsTypeId="urn:microsoft.com/office/officeart/2005/8/quickstyle/simple5" qsCatId="simple" csTypeId="urn:microsoft.com/office/officeart/2005/8/colors/colorful4" csCatId="colorful" phldr="1"/>
      <dgm:spPr/>
    </dgm:pt>
    <dgm:pt modelId="{E608063C-7505-4C70-8872-3E8DC97F212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>
              <a:ln/>
              <a:effectLst/>
            </a:rPr>
            <a:t>PARMI LES APPRENTIS EN EMPLOI</a:t>
          </a:r>
          <a:endParaRPr kumimoji="0" lang="fr-FR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41D1D592-5BC1-4FF4-93AF-F66E1828D29F}" type="parTrans" cxnId="{0EA2A104-CC2D-4851-ABB0-2D645843B1F4}">
      <dgm:prSet/>
      <dgm:spPr/>
      <dgm:t>
        <a:bodyPr/>
        <a:lstStyle/>
        <a:p>
          <a:endParaRPr lang="fr-FR"/>
        </a:p>
      </dgm:t>
    </dgm:pt>
    <dgm:pt modelId="{DA839EE0-4F9B-4C1D-9697-395FA96D57E5}" type="sibTrans" cxnId="{0EA2A104-CC2D-4851-ABB0-2D645843B1F4}">
      <dgm:prSet/>
      <dgm:spPr/>
      <dgm:t>
        <a:bodyPr/>
        <a:lstStyle/>
        <a:p>
          <a:endParaRPr lang="fr-FR"/>
        </a:p>
      </dgm:t>
    </dgm:pt>
    <dgm:pt modelId="{D6D8F57E-A7EA-4D1E-9341-838A787553C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cap="none" normalizeH="0" baseline="0" dirty="0">
              <a:ln/>
              <a:effectLst/>
            </a:rPr>
            <a:t> 28,72 %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cap="none" normalizeH="0" baseline="0" dirty="0">
              <a:ln/>
              <a:effectLst/>
            </a:rPr>
            <a:t>CDI</a:t>
          </a:r>
          <a:endParaRPr kumimoji="0" lang="fr-FR" sz="800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525E8FFF-6820-46F7-B9FD-73B20996BDD5}" type="parTrans" cxnId="{F99A8EDA-F1BF-4748-BB6A-3279C346FD5D}">
      <dgm:prSet/>
      <dgm:spPr/>
      <dgm:t>
        <a:bodyPr/>
        <a:lstStyle/>
        <a:p>
          <a:endParaRPr lang="fr-FR"/>
        </a:p>
      </dgm:t>
    </dgm:pt>
    <dgm:pt modelId="{2E5EF05A-AEFC-43B3-8358-2F63AF0491EE}" type="sibTrans" cxnId="{F99A8EDA-F1BF-4748-BB6A-3279C346FD5D}">
      <dgm:prSet/>
      <dgm:spPr/>
      <dgm:t>
        <a:bodyPr/>
        <a:lstStyle/>
        <a:p>
          <a:endParaRPr lang="fr-FR"/>
        </a:p>
      </dgm:t>
    </dgm:pt>
    <dgm:pt modelId="{5DFBCB21-40B2-4D8E-92B8-88EB5A3C7ED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cap="none" normalizeH="0" baseline="0" dirty="0">
              <a:ln/>
              <a:effectLst/>
            </a:rPr>
            <a:t>29,12 %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cap="none" normalizeH="0" baseline="0" dirty="0">
              <a:ln/>
              <a:effectLst/>
            </a:rPr>
            <a:t>CDD</a:t>
          </a:r>
          <a:endParaRPr kumimoji="0" lang="fr-FR" sz="800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3778B4CD-A6D1-4F05-B563-2003480EC783}" type="parTrans" cxnId="{D1E0C39C-D70D-4805-9593-76C34ECB22AF}">
      <dgm:prSet/>
      <dgm:spPr/>
      <dgm:t>
        <a:bodyPr/>
        <a:lstStyle/>
        <a:p>
          <a:endParaRPr lang="fr-FR"/>
        </a:p>
      </dgm:t>
    </dgm:pt>
    <dgm:pt modelId="{E4B51268-74B4-4669-843D-83C68800ECF2}" type="sibTrans" cxnId="{D1E0C39C-D70D-4805-9593-76C34ECB22AF}">
      <dgm:prSet/>
      <dgm:spPr/>
      <dgm:t>
        <a:bodyPr/>
        <a:lstStyle/>
        <a:p>
          <a:endParaRPr lang="fr-FR"/>
        </a:p>
      </dgm:t>
    </dgm:pt>
    <dgm:pt modelId="{65692A7C-0EC5-4195-903C-0DFB86ADC91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cap="none" normalizeH="0" baseline="0" dirty="0">
              <a:ln/>
              <a:effectLst/>
            </a:rPr>
            <a:t>4,15 %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cap="none" normalizeH="0" baseline="0" dirty="0">
              <a:ln/>
              <a:effectLst/>
            </a:rPr>
            <a:t>Autres Contrats</a:t>
          </a:r>
          <a:endParaRPr kumimoji="0" lang="fr-FR" sz="800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E5C42CBC-5601-45C2-B87F-1A9F9589FDB1}" type="parTrans" cxnId="{4C115DC3-1D17-43CD-BD86-5ED118197ED4}">
      <dgm:prSet/>
      <dgm:spPr/>
      <dgm:t>
        <a:bodyPr/>
        <a:lstStyle/>
        <a:p>
          <a:endParaRPr lang="fr-FR"/>
        </a:p>
      </dgm:t>
    </dgm:pt>
    <dgm:pt modelId="{12FE68F0-8EDC-4EBB-97F5-4B2D49A04D2C}" type="sibTrans" cxnId="{4C115DC3-1D17-43CD-BD86-5ED118197ED4}">
      <dgm:prSet/>
      <dgm:spPr/>
      <dgm:t>
        <a:bodyPr/>
        <a:lstStyle/>
        <a:p>
          <a:endParaRPr lang="fr-FR"/>
        </a:p>
      </dgm:t>
    </dgm:pt>
    <dgm:pt modelId="{991441EF-CB9C-4EB6-822E-37980BEE24BA}">
      <dgm:prSet custT="1"/>
      <dgm:spPr/>
      <dgm:t>
        <a:bodyPr/>
        <a:lstStyle/>
        <a:p>
          <a:pPr rtl="0"/>
          <a:r>
            <a:rPr kumimoji="0" lang="fr-FR" sz="1200" b="1" i="0" u="none" strike="noStrike" cap="none" normalizeH="0" baseline="0" dirty="0">
              <a:ln/>
              <a:effectLst/>
            </a:rPr>
            <a:t>  0,99 %  </a:t>
          </a:r>
        </a:p>
        <a:p>
          <a:pPr rtl="0"/>
          <a:r>
            <a:rPr kumimoji="0" lang="fr-FR" sz="800" b="1" i="0" u="none" strike="noStrike" cap="none" normalizeH="0" baseline="0" dirty="0">
              <a:ln/>
              <a:effectLst/>
            </a:rPr>
            <a:t>Contrats Aidés</a:t>
          </a:r>
          <a:endParaRPr kumimoji="0" lang="fr-FR" sz="800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E28D7BD5-1EBE-4D48-9057-C259AD5BC0BA}" type="parTrans" cxnId="{026CF42B-B834-42B7-A3ED-72AFB780C780}">
      <dgm:prSet/>
      <dgm:spPr/>
      <dgm:t>
        <a:bodyPr/>
        <a:lstStyle/>
        <a:p>
          <a:endParaRPr lang="fr-FR"/>
        </a:p>
      </dgm:t>
    </dgm:pt>
    <dgm:pt modelId="{196245D3-B25B-46E7-9583-EEA21EDCE77C}" type="sibTrans" cxnId="{026CF42B-B834-42B7-A3ED-72AFB780C780}">
      <dgm:prSet/>
      <dgm:spPr/>
      <dgm:t>
        <a:bodyPr/>
        <a:lstStyle/>
        <a:p>
          <a:endParaRPr lang="fr-FR"/>
        </a:p>
      </dgm:t>
    </dgm:pt>
    <dgm:pt modelId="{490D0F3A-469F-4640-B68D-E2DB5E2A02AA}">
      <dgm:prSet custT="1"/>
      <dgm:spPr/>
      <dgm:t>
        <a:bodyPr/>
        <a:lstStyle/>
        <a:p>
          <a:pPr rtl="0"/>
          <a:r>
            <a:rPr kumimoji="0" lang="fr-FR" sz="1200" b="1" i="0" u="none" strike="noStrike" cap="none" normalizeH="0" baseline="0" dirty="0">
              <a:ln/>
              <a:effectLst/>
            </a:rPr>
            <a:t> 26,58 % </a:t>
          </a:r>
        </a:p>
        <a:p>
          <a:pPr rtl="0"/>
          <a:r>
            <a:rPr kumimoji="0" lang="fr-FR" sz="800" b="1" i="0" u="none" strike="noStrike" cap="none" normalizeH="0" baseline="0" dirty="0">
              <a:ln/>
              <a:effectLst/>
            </a:rPr>
            <a:t>Apprentissage</a:t>
          </a:r>
          <a:endParaRPr kumimoji="0" lang="fr-FR" sz="800" b="0" i="0" u="none" strike="noStrike" cap="none" normalizeH="0" baseline="0" dirty="0">
            <a:ln/>
            <a:effectLst/>
            <a:latin typeface="Arial" charset="0"/>
          </a:endParaRPr>
        </a:p>
      </dgm:t>
    </dgm:pt>
    <dgm:pt modelId="{6214F2CE-D5C5-49A4-A946-D5A30B386349}" type="parTrans" cxnId="{40D9230E-EAA4-43E4-BAA2-068044F3BEA1}">
      <dgm:prSet/>
      <dgm:spPr/>
      <dgm:t>
        <a:bodyPr/>
        <a:lstStyle/>
        <a:p>
          <a:endParaRPr lang="fr-FR"/>
        </a:p>
      </dgm:t>
    </dgm:pt>
    <dgm:pt modelId="{6E661B45-68F9-4641-AF0C-7D5A2E0585A1}" type="sibTrans" cxnId="{40D9230E-EAA4-43E4-BAA2-068044F3BEA1}">
      <dgm:prSet/>
      <dgm:spPr/>
      <dgm:t>
        <a:bodyPr/>
        <a:lstStyle/>
        <a:p>
          <a:endParaRPr lang="fr-FR"/>
        </a:p>
      </dgm:t>
    </dgm:pt>
    <dgm:pt modelId="{29D67C9E-A4F2-4F72-9401-CAA28F0D3062}">
      <dgm:prSet custT="1"/>
      <dgm:spPr/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fr-FR" sz="1200" b="1" i="0" u="none" strike="noStrike" cap="none" normalizeH="0" baseline="0" dirty="0">
              <a:ln/>
              <a:effectLst/>
            </a:rPr>
            <a:t>10,44 % </a:t>
          </a:r>
        </a:p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fr-FR" sz="800" b="1" i="0" u="none" strike="noStrike" cap="none" normalizeH="0" baseline="0" dirty="0">
              <a:ln/>
              <a:effectLst/>
              <a:latin typeface="+mn-lt"/>
            </a:rPr>
            <a:t>Indépendants</a:t>
          </a:r>
        </a:p>
      </dgm:t>
    </dgm:pt>
    <dgm:pt modelId="{A88C9217-B688-41DF-BE6E-E432FB589A13}" type="parTrans" cxnId="{CF38BE08-D07E-4167-9A6F-23CCA08F4167}">
      <dgm:prSet/>
      <dgm:spPr/>
      <dgm:t>
        <a:bodyPr/>
        <a:lstStyle/>
        <a:p>
          <a:endParaRPr lang="fr-FR"/>
        </a:p>
      </dgm:t>
    </dgm:pt>
    <dgm:pt modelId="{B335DAA8-4588-4D68-9CAC-2518A6DC8B0D}" type="sibTrans" cxnId="{CF38BE08-D07E-4167-9A6F-23CCA08F4167}">
      <dgm:prSet/>
      <dgm:spPr/>
      <dgm:t>
        <a:bodyPr/>
        <a:lstStyle/>
        <a:p>
          <a:endParaRPr lang="fr-FR"/>
        </a:p>
      </dgm:t>
    </dgm:pt>
    <dgm:pt modelId="{FDADDEDA-30B0-4458-8BFA-EB4B64C05ABF}" type="pres">
      <dgm:prSet presAssocID="{DE0BFCB3-445B-45CB-98C5-E15B7E81AE9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24EDFD4-26A7-485A-A2B5-4115B5347D50}" type="pres">
      <dgm:prSet presAssocID="{E608063C-7505-4C70-8872-3E8DC97F2121}" presName="hierRoot1" presStyleCnt="0">
        <dgm:presLayoutVars>
          <dgm:hierBranch val="r"/>
        </dgm:presLayoutVars>
      </dgm:prSet>
      <dgm:spPr/>
    </dgm:pt>
    <dgm:pt modelId="{2F34883B-11D4-4EE7-82F3-0EA10302F215}" type="pres">
      <dgm:prSet presAssocID="{E608063C-7505-4C70-8872-3E8DC97F2121}" presName="rootComposite1" presStyleCnt="0"/>
      <dgm:spPr/>
    </dgm:pt>
    <dgm:pt modelId="{EEAC9DF8-01DC-4790-B4D3-86E4CEA3817A}" type="pres">
      <dgm:prSet presAssocID="{E608063C-7505-4C70-8872-3E8DC97F2121}" presName="rootText1" presStyleLbl="node0" presStyleIdx="0" presStyleCnt="1">
        <dgm:presLayoutVars>
          <dgm:chPref val="3"/>
        </dgm:presLayoutVars>
      </dgm:prSet>
      <dgm:spPr/>
    </dgm:pt>
    <dgm:pt modelId="{B4073D46-106A-41FA-8FA4-66060446A611}" type="pres">
      <dgm:prSet presAssocID="{E608063C-7505-4C70-8872-3E8DC97F2121}" presName="rootConnector1" presStyleLbl="node1" presStyleIdx="0" presStyleCnt="0"/>
      <dgm:spPr/>
    </dgm:pt>
    <dgm:pt modelId="{E511FAD7-6EA3-4E7B-9C67-89A39942533B}" type="pres">
      <dgm:prSet presAssocID="{E608063C-7505-4C70-8872-3E8DC97F2121}" presName="hierChild2" presStyleCnt="0"/>
      <dgm:spPr/>
    </dgm:pt>
    <dgm:pt modelId="{8D1D6A71-E6A8-4337-B762-EAAE99868781}" type="pres">
      <dgm:prSet presAssocID="{E28D7BD5-1EBE-4D48-9057-C259AD5BC0BA}" presName="Name50" presStyleLbl="parChTrans1D2" presStyleIdx="0" presStyleCnt="6"/>
      <dgm:spPr/>
    </dgm:pt>
    <dgm:pt modelId="{05204F75-CFE2-43D2-AC02-47E5DA10A757}" type="pres">
      <dgm:prSet presAssocID="{991441EF-CB9C-4EB6-822E-37980BEE24BA}" presName="hierRoot2" presStyleCnt="0">
        <dgm:presLayoutVars>
          <dgm:hierBranch val="init"/>
        </dgm:presLayoutVars>
      </dgm:prSet>
      <dgm:spPr/>
    </dgm:pt>
    <dgm:pt modelId="{5BA9DF04-7DF0-43A5-AD01-7370C86A2713}" type="pres">
      <dgm:prSet presAssocID="{991441EF-CB9C-4EB6-822E-37980BEE24BA}" presName="rootComposite" presStyleCnt="0"/>
      <dgm:spPr/>
    </dgm:pt>
    <dgm:pt modelId="{715F89E9-F3C3-4F66-8DD8-F8EAC37578BF}" type="pres">
      <dgm:prSet presAssocID="{991441EF-CB9C-4EB6-822E-37980BEE24BA}" presName="rootText" presStyleLbl="node2" presStyleIdx="0" presStyleCnt="6" custLinFactY="317185" custLinFactNeighborX="6203" custLinFactNeighborY="400000">
        <dgm:presLayoutVars>
          <dgm:chPref val="3"/>
        </dgm:presLayoutVars>
      </dgm:prSet>
      <dgm:spPr/>
    </dgm:pt>
    <dgm:pt modelId="{6E448C05-C712-4EE9-8944-78A034E3E8A7}" type="pres">
      <dgm:prSet presAssocID="{991441EF-CB9C-4EB6-822E-37980BEE24BA}" presName="rootConnector" presStyleLbl="node2" presStyleIdx="0" presStyleCnt="6"/>
      <dgm:spPr/>
    </dgm:pt>
    <dgm:pt modelId="{89F693A9-B15D-4155-B080-087060884FD6}" type="pres">
      <dgm:prSet presAssocID="{991441EF-CB9C-4EB6-822E-37980BEE24BA}" presName="hierChild4" presStyleCnt="0"/>
      <dgm:spPr/>
    </dgm:pt>
    <dgm:pt modelId="{DA7903E1-0577-4F99-9CE6-4630E932416A}" type="pres">
      <dgm:prSet presAssocID="{991441EF-CB9C-4EB6-822E-37980BEE24BA}" presName="hierChild5" presStyleCnt="0"/>
      <dgm:spPr/>
    </dgm:pt>
    <dgm:pt modelId="{AC720E22-29C3-4F8A-9642-96A9992B23C3}" type="pres">
      <dgm:prSet presAssocID="{6214F2CE-D5C5-49A4-A946-D5A30B386349}" presName="Name50" presStyleLbl="parChTrans1D2" presStyleIdx="1" presStyleCnt="6"/>
      <dgm:spPr/>
    </dgm:pt>
    <dgm:pt modelId="{891A716F-FE02-42D9-B06E-A5CF4E2F4D4B}" type="pres">
      <dgm:prSet presAssocID="{490D0F3A-469F-4640-B68D-E2DB5E2A02AA}" presName="hierRoot2" presStyleCnt="0">
        <dgm:presLayoutVars>
          <dgm:hierBranch val="init"/>
        </dgm:presLayoutVars>
      </dgm:prSet>
      <dgm:spPr/>
    </dgm:pt>
    <dgm:pt modelId="{C611554A-70A5-4206-AD35-C282EAFEBA6E}" type="pres">
      <dgm:prSet presAssocID="{490D0F3A-469F-4640-B68D-E2DB5E2A02AA}" presName="rootComposite" presStyleCnt="0"/>
      <dgm:spPr/>
    </dgm:pt>
    <dgm:pt modelId="{89A1D474-ED5E-4DA4-A561-D194CBF45849}" type="pres">
      <dgm:prSet presAssocID="{490D0F3A-469F-4640-B68D-E2DB5E2A02AA}" presName="rootText" presStyleLbl="node2" presStyleIdx="1" presStyleCnt="6" custLinFactY="71968" custLinFactNeighborX="6203" custLinFactNeighborY="100000">
        <dgm:presLayoutVars>
          <dgm:chPref val="3"/>
        </dgm:presLayoutVars>
      </dgm:prSet>
      <dgm:spPr/>
    </dgm:pt>
    <dgm:pt modelId="{658D3970-4670-408E-A097-0DA8CE89BB7C}" type="pres">
      <dgm:prSet presAssocID="{490D0F3A-469F-4640-B68D-E2DB5E2A02AA}" presName="rootConnector" presStyleLbl="node2" presStyleIdx="1" presStyleCnt="6"/>
      <dgm:spPr/>
    </dgm:pt>
    <dgm:pt modelId="{57B267B1-0580-44C4-B9E1-5CF6D30E5B83}" type="pres">
      <dgm:prSet presAssocID="{490D0F3A-469F-4640-B68D-E2DB5E2A02AA}" presName="hierChild4" presStyleCnt="0"/>
      <dgm:spPr/>
    </dgm:pt>
    <dgm:pt modelId="{7B8D0A7D-123A-4C80-A09F-E4A05FD17E38}" type="pres">
      <dgm:prSet presAssocID="{490D0F3A-469F-4640-B68D-E2DB5E2A02AA}" presName="hierChild5" presStyleCnt="0"/>
      <dgm:spPr/>
    </dgm:pt>
    <dgm:pt modelId="{C93EDFFF-D91D-44FB-B520-806F7E957AE4}" type="pres">
      <dgm:prSet presAssocID="{525E8FFF-6820-46F7-B9FD-73B20996BDD5}" presName="Name50" presStyleLbl="parChTrans1D2" presStyleIdx="2" presStyleCnt="6"/>
      <dgm:spPr/>
    </dgm:pt>
    <dgm:pt modelId="{36698834-ACC0-430E-A01A-F8B26EA0DC1E}" type="pres">
      <dgm:prSet presAssocID="{D6D8F57E-A7EA-4D1E-9341-838A787553C7}" presName="hierRoot2" presStyleCnt="0">
        <dgm:presLayoutVars>
          <dgm:hierBranch/>
        </dgm:presLayoutVars>
      </dgm:prSet>
      <dgm:spPr/>
    </dgm:pt>
    <dgm:pt modelId="{D84C2BE6-1F64-418C-A0A5-14DA6A0024E4}" type="pres">
      <dgm:prSet presAssocID="{D6D8F57E-A7EA-4D1E-9341-838A787553C7}" presName="rootComposite" presStyleCnt="0"/>
      <dgm:spPr/>
    </dgm:pt>
    <dgm:pt modelId="{781CB679-0860-4B5F-BD22-3ECD185C8184}" type="pres">
      <dgm:prSet presAssocID="{D6D8F57E-A7EA-4D1E-9341-838A787553C7}" presName="rootText" presStyleLbl="node2" presStyleIdx="2" presStyleCnt="6" custLinFactY="-100000" custLinFactNeighborX="6203" custLinFactNeighborY="-133172">
        <dgm:presLayoutVars>
          <dgm:chPref val="3"/>
        </dgm:presLayoutVars>
      </dgm:prSet>
      <dgm:spPr/>
    </dgm:pt>
    <dgm:pt modelId="{9D154CF8-CD2D-4E10-9AF6-A199FDF3A884}" type="pres">
      <dgm:prSet presAssocID="{D6D8F57E-A7EA-4D1E-9341-838A787553C7}" presName="rootConnector" presStyleLbl="node2" presStyleIdx="2" presStyleCnt="6"/>
      <dgm:spPr/>
    </dgm:pt>
    <dgm:pt modelId="{06C11EA6-76FE-4D07-9D3C-263FAC9BC6B9}" type="pres">
      <dgm:prSet presAssocID="{D6D8F57E-A7EA-4D1E-9341-838A787553C7}" presName="hierChild4" presStyleCnt="0"/>
      <dgm:spPr/>
    </dgm:pt>
    <dgm:pt modelId="{DEF70A4B-9794-4C03-B167-FE73779C7509}" type="pres">
      <dgm:prSet presAssocID="{D6D8F57E-A7EA-4D1E-9341-838A787553C7}" presName="hierChild5" presStyleCnt="0"/>
      <dgm:spPr/>
    </dgm:pt>
    <dgm:pt modelId="{F32EF7F7-96F1-4079-9615-685A1D458987}" type="pres">
      <dgm:prSet presAssocID="{3778B4CD-A6D1-4F05-B563-2003480EC783}" presName="Name50" presStyleLbl="parChTrans1D2" presStyleIdx="3" presStyleCnt="6"/>
      <dgm:spPr/>
    </dgm:pt>
    <dgm:pt modelId="{BF094F8D-691C-4867-837F-AD782029D308}" type="pres">
      <dgm:prSet presAssocID="{5DFBCB21-40B2-4D8E-92B8-88EB5A3C7EDD}" presName="hierRoot2" presStyleCnt="0">
        <dgm:presLayoutVars>
          <dgm:hierBranch/>
        </dgm:presLayoutVars>
      </dgm:prSet>
      <dgm:spPr/>
    </dgm:pt>
    <dgm:pt modelId="{902133EA-4635-442E-BF93-638F1956799B}" type="pres">
      <dgm:prSet presAssocID="{5DFBCB21-40B2-4D8E-92B8-88EB5A3C7EDD}" presName="rootComposite" presStyleCnt="0"/>
      <dgm:spPr/>
    </dgm:pt>
    <dgm:pt modelId="{F69C904D-42D5-44E3-8432-DBDED8174F1F}" type="pres">
      <dgm:prSet presAssocID="{5DFBCB21-40B2-4D8E-92B8-88EB5A3C7EDD}" presName="rootText" presStyleLbl="node2" presStyleIdx="3" presStyleCnt="6" custLinFactY="-100000" custLinFactNeighborX="6203" custLinFactNeighborY="-143002">
        <dgm:presLayoutVars>
          <dgm:chPref val="3"/>
        </dgm:presLayoutVars>
      </dgm:prSet>
      <dgm:spPr/>
    </dgm:pt>
    <dgm:pt modelId="{4A7D6FF6-AE4A-4842-BF8B-8DFFF7FE1A2A}" type="pres">
      <dgm:prSet presAssocID="{5DFBCB21-40B2-4D8E-92B8-88EB5A3C7EDD}" presName="rootConnector" presStyleLbl="node2" presStyleIdx="3" presStyleCnt="6"/>
      <dgm:spPr/>
    </dgm:pt>
    <dgm:pt modelId="{D4E0500B-27D7-4DDA-B411-DF0797E0A77E}" type="pres">
      <dgm:prSet presAssocID="{5DFBCB21-40B2-4D8E-92B8-88EB5A3C7EDD}" presName="hierChild4" presStyleCnt="0"/>
      <dgm:spPr/>
    </dgm:pt>
    <dgm:pt modelId="{AFCFB305-D54C-4B04-96CD-499CE54DAAA3}" type="pres">
      <dgm:prSet presAssocID="{5DFBCB21-40B2-4D8E-92B8-88EB5A3C7EDD}" presName="hierChild5" presStyleCnt="0"/>
      <dgm:spPr/>
    </dgm:pt>
    <dgm:pt modelId="{5755F459-4F4E-4253-A430-98F9A29A109D}" type="pres">
      <dgm:prSet presAssocID="{A88C9217-B688-41DF-BE6E-E432FB589A13}" presName="Name50" presStyleLbl="parChTrans1D2" presStyleIdx="4" presStyleCnt="6"/>
      <dgm:spPr/>
    </dgm:pt>
    <dgm:pt modelId="{754A75E5-A995-4B64-834B-C670FA33CB80}" type="pres">
      <dgm:prSet presAssocID="{29D67C9E-A4F2-4F72-9401-CAA28F0D3062}" presName="hierRoot2" presStyleCnt="0">
        <dgm:presLayoutVars>
          <dgm:hierBranch val="init"/>
        </dgm:presLayoutVars>
      </dgm:prSet>
      <dgm:spPr/>
    </dgm:pt>
    <dgm:pt modelId="{758E3697-9A1E-4964-8F68-FA1B17AC9D2A}" type="pres">
      <dgm:prSet presAssocID="{29D67C9E-A4F2-4F72-9401-CAA28F0D3062}" presName="rootComposite" presStyleCnt="0"/>
      <dgm:spPr/>
    </dgm:pt>
    <dgm:pt modelId="{6C1AAA3A-ED87-4F55-A7E5-B993F77EA35B}" type="pres">
      <dgm:prSet presAssocID="{29D67C9E-A4F2-4F72-9401-CAA28F0D3062}" presName="rootText" presStyleLbl="node2" presStyleIdx="4" presStyleCnt="6" custLinFactY="-23062" custLinFactNeighborX="6203" custLinFactNeighborY="-100000">
        <dgm:presLayoutVars>
          <dgm:chPref val="3"/>
        </dgm:presLayoutVars>
      </dgm:prSet>
      <dgm:spPr/>
    </dgm:pt>
    <dgm:pt modelId="{008A6E1D-BBDD-49F0-8701-E37D8F27368F}" type="pres">
      <dgm:prSet presAssocID="{29D67C9E-A4F2-4F72-9401-CAA28F0D3062}" presName="rootConnector" presStyleLbl="node2" presStyleIdx="4" presStyleCnt="6"/>
      <dgm:spPr/>
    </dgm:pt>
    <dgm:pt modelId="{DF89579D-6D14-4609-8E40-9C9DFF22B5B6}" type="pres">
      <dgm:prSet presAssocID="{29D67C9E-A4F2-4F72-9401-CAA28F0D3062}" presName="hierChild4" presStyleCnt="0"/>
      <dgm:spPr/>
    </dgm:pt>
    <dgm:pt modelId="{8B3EDF0E-9C47-47C9-9B2C-BABB1349B808}" type="pres">
      <dgm:prSet presAssocID="{29D67C9E-A4F2-4F72-9401-CAA28F0D3062}" presName="hierChild5" presStyleCnt="0"/>
      <dgm:spPr/>
    </dgm:pt>
    <dgm:pt modelId="{B85589D8-5636-4ED4-850E-CA20A175B121}" type="pres">
      <dgm:prSet presAssocID="{E5C42CBC-5601-45C2-B87F-1A9F9589FDB1}" presName="Name50" presStyleLbl="parChTrans1D2" presStyleIdx="5" presStyleCnt="6"/>
      <dgm:spPr/>
    </dgm:pt>
    <dgm:pt modelId="{862D6A6D-A49F-40F1-82FE-F874F93063A6}" type="pres">
      <dgm:prSet presAssocID="{65692A7C-0EC5-4195-903C-0DFB86ADC911}" presName="hierRoot2" presStyleCnt="0">
        <dgm:presLayoutVars>
          <dgm:hierBranch/>
        </dgm:presLayoutVars>
      </dgm:prSet>
      <dgm:spPr/>
    </dgm:pt>
    <dgm:pt modelId="{3AF4D3A5-ECED-4CAC-948D-21580FA783C9}" type="pres">
      <dgm:prSet presAssocID="{65692A7C-0EC5-4195-903C-0DFB86ADC911}" presName="rootComposite" presStyleCnt="0"/>
      <dgm:spPr/>
    </dgm:pt>
    <dgm:pt modelId="{D212512C-1E9B-43DC-B5C5-40A4AB67F558}" type="pres">
      <dgm:prSet presAssocID="{65692A7C-0EC5-4195-903C-0DFB86ADC911}" presName="rootText" presStyleLbl="node2" presStyleIdx="5" presStyleCnt="6" custLinFactY="-29625" custLinFactNeighborX="6203" custLinFactNeighborY="-100000">
        <dgm:presLayoutVars>
          <dgm:chPref val="3"/>
        </dgm:presLayoutVars>
      </dgm:prSet>
      <dgm:spPr/>
    </dgm:pt>
    <dgm:pt modelId="{57FDBD26-D660-48C3-84CD-07DB81D2748C}" type="pres">
      <dgm:prSet presAssocID="{65692A7C-0EC5-4195-903C-0DFB86ADC911}" presName="rootConnector" presStyleLbl="node2" presStyleIdx="5" presStyleCnt="6"/>
      <dgm:spPr/>
    </dgm:pt>
    <dgm:pt modelId="{2F74F834-9DBD-4E48-8D65-E75F81F8CA14}" type="pres">
      <dgm:prSet presAssocID="{65692A7C-0EC5-4195-903C-0DFB86ADC911}" presName="hierChild4" presStyleCnt="0"/>
      <dgm:spPr/>
    </dgm:pt>
    <dgm:pt modelId="{2D73E4A7-8434-448A-A7D1-5AF74990973B}" type="pres">
      <dgm:prSet presAssocID="{65692A7C-0EC5-4195-903C-0DFB86ADC911}" presName="hierChild5" presStyleCnt="0"/>
      <dgm:spPr/>
    </dgm:pt>
    <dgm:pt modelId="{3771AA44-74CB-4FCC-98F2-633380B5101F}" type="pres">
      <dgm:prSet presAssocID="{E608063C-7505-4C70-8872-3E8DC97F2121}" presName="hierChild3" presStyleCnt="0"/>
      <dgm:spPr/>
    </dgm:pt>
  </dgm:ptLst>
  <dgm:cxnLst>
    <dgm:cxn modelId="{4D54FC00-4384-4FA5-9215-F46D6E6A59C7}" type="presOf" srcId="{3778B4CD-A6D1-4F05-B563-2003480EC783}" destId="{F32EF7F7-96F1-4079-9615-685A1D458987}" srcOrd="0" destOrd="0" presId="urn:microsoft.com/office/officeart/2005/8/layout/orgChart1"/>
    <dgm:cxn modelId="{0EA2A104-CC2D-4851-ABB0-2D645843B1F4}" srcId="{DE0BFCB3-445B-45CB-98C5-E15B7E81AE91}" destId="{E608063C-7505-4C70-8872-3E8DC97F2121}" srcOrd="0" destOrd="0" parTransId="{41D1D592-5BC1-4FF4-93AF-F66E1828D29F}" sibTransId="{DA839EE0-4F9B-4C1D-9697-395FA96D57E5}"/>
    <dgm:cxn modelId="{CF38BE08-D07E-4167-9A6F-23CCA08F4167}" srcId="{E608063C-7505-4C70-8872-3E8DC97F2121}" destId="{29D67C9E-A4F2-4F72-9401-CAA28F0D3062}" srcOrd="4" destOrd="0" parTransId="{A88C9217-B688-41DF-BE6E-E432FB589A13}" sibTransId="{B335DAA8-4588-4D68-9CAC-2518A6DC8B0D}"/>
    <dgm:cxn modelId="{40D9230E-EAA4-43E4-BAA2-068044F3BEA1}" srcId="{E608063C-7505-4C70-8872-3E8DC97F2121}" destId="{490D0F3A-469F-4640-B68D-E2DB5E2A02AA}" srcOrd="1" destOrd="0" parTransId="{6214F2CE-D5C5-49A4-A946-D5A30B386349}" sibTransId="{6E661B45-68F9-4641-AF0C-7D5A2E0585A1}"/>
    <dgm:cxn modelId="{D4C9F710-33ED-4CFB-B3CB-A42B025AF408}" type="presOf" srcId="{29D67C9E-A4F2-4F72-9401-CAA28F0D3062}" destId="{008A6E1D-BBDD-49F0-8701-E37D8F27368F}" srcOrd="1" destOrd="0" presId="urn:microsoft.com/office/officeart/2005/8/layout/orgChart1"/>
    <dgm:cxn modelId="{026CF42B-B834-42B7-A3ED-72AFB780C780}" srcId="{E608063C-7505-4C70-8872-3E8DC97F2121}" destId="{991441EF-CB9C-4EB6-822E-37980BEE24BA}" srcOrd="0" destOrd="0" parTransId="{E28D7BD5-1EBE-4D48-9057-C259AD5BC0BA}" sibTransId="{196245D3-B25B-46E7-9583-EEA21EDCE77C}"/>
    <dgm:cxn modelId="{E1C1AC33-633A-41F1-BFC9-13CF2BF0402B}" type="presOf" srcId="{E5C42CBC-5601-45C2-B87F-1A9F9589FDB1}" destId="{B85589D8-5636-4ED4-850E-CA20A175B121}" srcOrd="0" destOrd="0" presId="urn:microsoft.com/office/officeart/2005/8/layout/orgChart1"/>
    <dgm:cxn modelId="{7E14B933-13A9-4913-B6BA-337BE6CD69B9}" type="presOf" srcId="{A88C9217-B688-41DF-BE6E-E432FB589A13}" destId="{5755F459-4F4E-4253-A430-98F9A29A109D}" srcOrd="0" destOrd="0" presId="urn:microsoft.com/office/officeart/2005/8/layout/orgChart1"/>
    <dgm:cxn modelId="{A21EE147-0ADF-4E91-AFA2-D37BB4032F22}" type="presOf" srcId="{5DFBCB21-40B2-4D8E-92B8-88EB5A3C7EDD}" destId="{F69C904D-42D5-44E3-8432-DBDED8174F1F}" srcOrd="0" destOrd="0" presId="urn:microsoft.com/office/officeart/2005/8/layout/orgChart1"/>
    <dgm:cxn modelId="{183FF04D-D475-4238-B655-8FC3DE05EF81}" type="presOf" srcId="{65692A7C-0EC5-4195-903C-0DFB86ADC911}" destId="{57FDBD26-D660-48C3-84CD-07DB81D2748C}" srcOrd="1" destOrd="0" presId="urn:microsoft.com/office/officeart/2005/8/layout/orgChart1"/>
    <dgm:cxn modelId="{FFD36A78-1965-4C19-AE89-1486386D0601}" type="presOf" srcId="{490D0F3A-469F-4640-B68D-E2DB5E2A02AA}" destId="{658D3970-4670-408E-A097-0DA8CE89BB7C}" srcOrd="1" destOrd="0" presId="urn:microsoft.com/office/officeart/2005/8/layout/orgChart1"/>
    <dgm:cxn modelId="{F4AA2B83-8EBB-4C94-85CB-346D53503F0C}" type="presOf" srcId="{E28D7BD5-1EBE-4D48-9057-C259AD5BC0BA}" destId="{8D1D6A71-E6A8-4337-B762-EAAE99868781}" srcOrd="0" destOrd="0" presId="urn:microsoft.com/office/officeart/2005/8/layout/orgChart1"/>
    <dgm:cxn modelId="{6D0DB68F-E592-40DA-8202-31DC183D3E70}" type="presOf" srcId="{29D67C9E-A4F2-4F72-9401-CAA28F0D3062}" destId="{6C1AAA3A-ED87-4F55-A7E5-B993F77EA35B}" srcOrd="0" destOrd="0" presId="urn:microsoft.com/office/officeart/2005/8/layout/orgChart1"/>
    <dgm:cxn modelId="{DA7CD194-F217-4BA3-B0E6-6940CE4D7080}" type="presOf" srcId="{E608063C-7505-4C70-8872-3E8DC97F2121}" destId="{EEAC9DF8-01DC-4790-B4D3-86E4CEA3817A}" srcOrd="0" destOrd="0" presId="urn:microsoft.com/office/officeart/2005/8/layout/orgChart1"/>
    <dgm:cxn modelId="{D1E0C39C-D70D-4805-9593-76C34ECB22AF}" srcId="{E608063C-7505-4C70-8872-3E8DC97F2121}" destId="{5DFBCB21-40B2-4D8E-92B8-88EB5A3C7EDD}" srcOrd="3" destOrd="0" parTransId="{3778B4CD-A6D1-4F05-B563-2003480EC783}" sibTransId="{E4B51268-74B4-4669-843D-83C68800ECF2}"/>
    <dgm:cxn modelId="{5A7734A3-C313-441D-AFDE-D8039ACF86C0}" type="presOf" srcId="{991441EF-CB9C-4EB6-822E-37980BEE24BA}" destId="{715F89E9-F3C3-4F66-8DD8-F8EAC37578BF}" srcOrd="0" destOrd="0" presId="urn:microsoft.com/office/officeart/2005/8/layout/orgChart1"/>
    <dgm:cxn modelId="{DE4E65AA-FF4D-44C2-8D5F-CE27DBDC67A1}" type="presOf" srcId="{D6D8F57E-A7EA-4D1E-9341-838A787553C7}" destId="{9D154CF8-CD2D-4E10-9AF6-A199FDF3A884}" srcOrd="1" destOrd="0" presId="urn:microsoft.com/office/officeart/2005/8/layout/orgChart1"/>
    <dgm:cxn modelId="{60B114B1-C035-4278-8914-050807FF9B08}" type="presOf" srcId="{E608063C-7505-4C70-8872-3E8DC97F2121}" destId="{B4073D46-106A-41FA-8FA4-66060446A611}" srcOrd="1" destOrd="0" presId="urn:microsoft.com/office/officeart/2005/8/layout/orgChart1"/>
    <dgm:cxn modelId="{FB3903B8-0CD0-4F30-A29D-67F547D57AEC}" type="presOf" srcId="{DE0BFCB3-445B-45CB-98C5-E15B7E81AE91}" destId="{FDADDEDA-30B0-4458-8BFA-EB4B64C05ABF}" srcOrd="0" destOrd="0" presId="urn:microsoft.com/office/officeart/2005/8/layout/orgChart1"/>
    <dgm:cxn modelId="{0CA85ABB-E3E1-4FC7-A928-CC48D6976091}" type="presOf" srcId="{65692A7C-0EC5-4195-903C-0DFB86ADC911}" destId="{D212512C-1E9B-43DC-B5C5-40A4AB67F558}" srcOrd="0" destOrd="0" presId="urn:microsoft.com/office/officeart/2005/8/layout/orgChart1"/>
    <dgm:cxn modelId="{4C115DC3-1D17-43CD-BD86-5ED118197ED4}" srcId="{E608063C-7505-4C70-8872-3E8DC97F2121}" destId="{65692A7C-0EC5-4195-903C-0DFB86ADC911}" srcOrd="5" destOrd="0" parTransId="{E5C42CBC-5601-45C2-B87F-1A9F9589FDB1}" sibTransId="{12FE68F0-8EDC-4EBB-97F5-4B2D49A04D2C}"/>
    <dgm:cxn modelId="{DFEBD8CA-59A1-47C7-B644-42638AAD8A70}" type="presOf" srcId="{490D0F3A-469F-4640-B68D-E2DB5E2A02AA}" destId="{89A1D474-ED5E-4DA4-A561-D194CBF45849}" srcOrd="0" destOrd="0" presId="urn:microsoft.com/office/officeart/2005/8/layout/orgChart1"/>
    <dgm:cxn modelId="{93CDA3D1-346F-4C6B-A888-9B12AD09431B}" type="presOf" srcId="{991441EF-CB9C-4EB6-822E-37980BEE24BA}" destId="{6E448C05-C712-4EE9-8944-78A034E3E8A7}" srcOrd="1" destOrd="0" presId="urn:microsoft.com/office/officeart/2005/8/layout/orgChart1"/>
    <dgm:cxn modelId="{F99A8EDA-F1BF-4748-BB6A-3279C346FD5D}" srcId="{E608063C-7505-4C70-8872-3E8DC97F2121}" destId="{D6D8F57E-A7EA-4D1E-9341-838A787553C7}" srcOrd="2" destOrd="0" parTransId="{525E8FFF-6820-46F7-B9FD-73B20996BDD5}" sibTransId="{2E5EF05A-AEFC-43B3-8358-2F63AF0491EE}"/>
    <dgm:cxn modelId="{EACB9AE5-2138-4EC1-9D9E-3E988AF0656E}" type="presOf" srcId="{D6D8F57E-A7EA-4D1E-9341-838A787553C7}" destId="{781CB679-0860-4B5F-BD22-3ECD185C8184}" srcOrd="0" destOrd="0" presId="urn:microsoft.com/office/officeart/2005/8/layout/orgChart1"/>
    <dgm:cxn modelId="{2C2AC4E5-03E7-404F-A233-7C9A6BE6121A}" type="presOf" srcId="{525E8FFF-6820-46F7-B9FD-73B20996BDD5}" destId="{C93EDFFF-D91D-44FB-B520-806F7E957AE4}" srcOrd="0" destOrd="0" presId="urn:microsoft.com/office/officeart/2005/8/layout/orgChart1"/>
    <dgm:cxn modelId="{F3F349E7-49C4-474E-B77F-3070BE7F174F}" type="presOf" srcId="{5DFBCB21-40B2-4D8E-92B8-88EB5A3C7EDD}" destId="{4A7D6FF6-AE4A-4842-BF8B-8DFFF7FE1A2A}" srcOrd="1" destOrd="0" presId="urn:microsoft.com/office/officeart/2005/8/layout/orgChart1"/>
    <dgm:cxn modelId="{93777CE8-2BAA-499A-A663-9048A6DF1BA0}" type="presOf" srcId="{6214F2CE-D5C5-49A4-A946-D5A30B386349}" destId="{AC720E22-29C3-4F8A-9642-96A9992B23C3}" srcOrd="0" destOrd="0" presId="urn:microsoft.com/office/officeart/2005/8/layout/orgChart1"/>
    <dgm:cxn modelId="{9A5BFDFB-0F5C-4FC0-8DF2-8DCB5A47966C}" type="presParOf" srcId="{FDADDEDA-30B0-4458-8BFA-EB4B64C05ABF}" destId="{D24EDFD4-26A7-485A-A2B5-4115B5347D50}" srcOrd="0" destOrd="0" presId="urn:microsoft.com/office/officeart/2005/8/layout/orgChart1"/>
    <dgm:cxn modelId="{1823AE1A-C2D7-4088-B7A6-EB4C10109584}" type="presParOf" srcId="{D24EDFD4-26A7-485A-A2B5-4115B5347D50}" destId="{2F34883B-11D4-4EE7-82F3-0EA10302F215}" srcOrd="0" destOrd="0" presId="urn:microsoft.com/office/officeart/2005/8/layout/orgChart1"/>
    <dgm:cxn modelId="{BE732A9F-C0C9-48D9-AABB-6B070A5A50F8}" type="presParOf" srcId="{2F34883B-11D4-4EE7-82F3-0EA10302F215}" destId="{EEAC9DF8-01DC-4790-B4D3-86E4CEA3817A}" srcOrd="0" destOrd="0" presId="urn:microsoft.com/office/officeart/2005/8/layout/orgChart1"/>
    <dgm:cxn modelId="{08EBCC15-594E-4058-BFCE-1C8D0AD0B2BF}" type="presParOf" srcId="{2F34883B-11D4-4EE7-82F3-0EA10302F215}" destId="{B4073D46-106A-41FA-8FA4-66060446A611}" srcOrd="1" destOrd="0" presId="urn:microsoft.com/office/officeart/2005/8/layout/orgChart1"/>
    <dgm:cxn modelId="{0476B00E-9917-4B07-8E86-261E621F72FD}" type="presParOf" srcId="{D24EDFD4-26A7-485A-A2B5-4115B5347D50}" destId="{E511FAD7-6EA3-4E7B-9C67-89A39942533B}" srcOrd="1" destOrd="0" presId="urn:microsoft.com/office/officeart/2005/8/layout/orgChart1"/>
    <dgm:cxn modelId="{F0643DE9-8226-43CC-90A7-1620F86016BD}" type="presParOf" srcId="{E511FAD7-6EA3-4E7B-9C67-89A39942533B}" destId="{8D1D6A71-E6A8-4337-B762-EAAE99868781}" srcOrd="0" destOrd="0" presId="urn:microsoft.com/office/officeart/2005/8/layout/orgChart1"/>
    <dgm:cxn modelId="{E6F08554-6E04-4435-BAAF-0DD406481AED}" type="presParOf" srcId="{E511FAD7-6EA3-4E7B-9C67-89A39942533B}" destId="{05204F75-CFE2-43D2-AC02-47E5DA10A757}" srcOrd="1" destOrd="0" presId="urn:microsoft.com/office/officeart/2005/8/layout/orgChart1"/>
    <dgm:cxn modelId="{D4568C29-78E1-44DF-B8CE-44E0CD32A18E}" type="presParOf" srcId="{05204F75-CFE2-43D2-AC02-47E5DA10A757}" destId="{5BA9DF04-7DF0-43A5-AD01-7370C86A2713}" srcOrd="0" destOrd="0" presId="urn:microsoft.com/office/officeart/2005/8/layout/orgChart1"/>
    <dgm:cxn modelId="{97AA50C7-8F4B-46BD-AC90-AE74F0265540}" type="presParOf" srcId="{5BA9DF04-7DF0-43A5-AD01-7370C86A2713}" destId="{715F89E9-F3C3-4F66-8DD8-F8EAC37578BF}" srcOrd="0" destOrd="0" presId="urn:microsoft.com/office/officeart/2005/8/layout/orgChart1"/>
    <dgm:cxn modelId="{9EFB2623-5386-4137-8EE6-3E63EE56437C}" type="presParOf" srcId="{5BA9DF04-7DF0-43A5-AD01-7370C86A2713}" destId="{6E448C05-C712-4EE9-8944-78A034E3E8A7}" srcOrd="1" destOrd="0" presId="urn:microsoft.com/office/officeart/2005/8/layout/orgChart1"/>
    <dgm:cxn modelId="{4D9C1B5C-72E3-4EC9-B09F-974FB9E32B68}" type="presParOf" srcId="{05204F75-CFE2-43D2-AC02-47E5DA10A757}" destId="{89F693A9-B15D-4155-B080-087060884FD6}" srcOrd="1" destOrd="0" presId="urn:microsoft.com/office/officeart/2005/8/layout/orgChart1"/>
    <dgm:cxn modelId="{CF252852-423C-49AB-A9C2-85E919EFAE60}" type="presParOf" srcId="{05204F75-CFE2-43D2-AC02-47E5DA10A757}" destId="{DA7903E1-0577-4F99-9CE6-4630E932416A}" srcOrd="2" destOrd="0" presId="urn:microsoft.com/office/officeart/2005/8/layout/orgChart1"/>
    <dgm:cxn modelId="{0E806113-9DDC-4ABB-BE98-9DB1030194B8}" type="presParOf" srcId="{E511FAD7-6EA3-4E7B-9C67-89A39942533B}" destId="{AC720E22-29C3-4F8A-9642-96A9992B23C3}" srcOrd="2" destOrd="0" presId="urn:microsoft.com/office/officeart/2005/8/layout/orgChart1"/>
    <dgm:cxn modelId="{8BCAE6AD-D197-4790-87A6-9188461CFBEF}" type="presParOf" srcId="{E511FAD7-6EA3-4E7B-9C67-89A39942533B}" destId="{891A716F-FE02-42D9-B06E-A5CF4E2F4D4B}" srcOrd="3" destOrd="0" presId="urn:microsoft.com/office/officeart/2005/8/layout/orgChart1"/>
    <dgm:cxn modelId="{E78A93ED-9755-46DB-8A0D-F29DDB4024BD}" type="presParOf" srcId="{891A716F-FE02-42D9-B06E-A5CF4E2F4D4B}" destId="{C611554A-70A5-4206-AD35-C282EAFEBA6E}" srcOrd="0" destOrd="0" presId="urn:microsoft.com/office/officeart/2005/8/layout/orgChart1"/>
    <dgm:cxn modelId="{0B273CA9-F727-4FFE-A4EB-2C99974861E7}" type="presParOf" srcId="{C611554A-70A5-4206-AD35-C282EAFEBA6E}" destId="{89A1D474-ED5E-4DA4-A561-D194CBF45849}" srcOrd="0" destOrd="0" presId="urn:microsoft.com/office/officeart/2005/8/layout/orgChart1"/>
    <dgm:cxn modelId="{399BD2BB-B7DB-4D8A-BD61-360D4C0DAC59}" type="presParOf" srcId="{C611554A-70A5-4206-AD35-C282EAFEBA6E}" destId="{658D3970-4670-408E-A097-0DA8CE89BB7C}" srcOrd="1" destOrd="0" presId="urn:microsoft.com/office/officeart/2005/8/layout/orgChart1"/>
    <dgm:cxn modelId="{4038B4D0-64A9-4682-8D4E-147B2C7354C1}" type="presParOf" srcId="{891A716F-FE02-42D9-B06E-A5CF4E2F4D4B}" destId="{57B267B1-0580-44C4-B9E1-5CF6D30E5B83}" srcOrd="1" destOrd="0" presId="urn:microsoft.com/office/officeart/2005/8/layout/orgChart1"/>
    <dgm:cxn modelId="{F4A25F5E-1551-4F62-A4B0-E4B704041C6D}" type="presParOf" srcId="{891A716F-FE02-42D9-B06E-A5CF4E2F4D4B}" destId="{7B8D0A7D-123A-4C80-A09F-E4A05FD17E38}" srcOrd="2" destOrd="0" presId="urn:microsoft.com/office/officeart/2005/8/layout/orgChart1"/>
    <dgm:cxn modelId="{5C3E80C9-053D-44C6-AE4B-1CCE89F9D14E}" type="presParOf" srcId="{E511FAD7-6EA3-4E7B-9C67-89A39942533B}" destId="{C93EDFFF-D91D-44FB-B520-806F7E957AE4}" srcOrd="4" destOrd="0" presId="urn:microsoft.com/office/officeart/2005/8/layout/orgChart1"/>
    <dgm:cxn modelId="{F1152123-9BA1-4560-95DB-33BEBE732D34}" type="presParOf" srcId="{E511FAD7-6EA3-4E7B-9C67-89A39942533B}" destId="{36698834-ACC0-430E-A01A-F8B26EA0DC1E}" srcOrd="5" destOrd="0" presId="urn:microsoft.com/office/officeart/2005/8/layout/orgChart1"/>
    <dgm:cxn modelId="{0A57FC61-D37E-42C1-8E43-DD085266ED09}" type="presParOf" srcId="{36698834-ACC0-430E-A01A-F8B26EA0DC1E}" destId="{D84C2BE6-1F64-418C-A0A5-14DA6A0024E4}" srcOrd="0" destOrd="0" presId="urn:microsoft.com/office/officeart/2005/8/layout/orgChart1"/>
    <dgm:cxn modelId="{19647909-98E2-4FA1-AA32-5B87443486CA}" type="presParOf" srcId="{D84C2BE6-1F64-418C-A0A5-14DA6A0024E4}" destId="{781CB679-0860-4B5F-BD22-3ECD185C8184}" srcOrd="0" destOrd="0" presId="urn:microsoft.com/office/officeart/2005/8/layout/orgChart1"/>
    <dgm:cxn modelId="{C3E4E63D-54EA-44B6-85DE-47483D073D0F}" type="presParOf" srcId="{D84C2BE6-1F64-418C-A0A5-14DA6A0024E4}" destId="{9D154CF8-CD2D-4E10-9AF6-A199FDF3A884}" srcOrd="1" destOrd="0" presId="urn:microsoft.com/office/officeart/2005/8/layout/orgChart1"/>
    <dgm:cxn modelId="{8C8ACC5C-CA31-4792-93FB-F70A00A0347F}" type="presParOf" srcId="{36698834-ACC0-430E-A01A-F8B26EA0DC1E}" destId="{06C11EA6-76FE-4D07-9D3C-263FAC9BC6B9}" srcOrd="1" destOrd="0" presId="urn:microsoft.com/office/officeart/2005/8/layout/orgChart1"/>
    <dgm:cxn modelId="{CD60A281-C41B-45FC-A17E-0B6A5D17D880}" type="presParOf" srcId="{36698834-ACC0-430E-A01A-F8B26EA0DC1E}" destId="{DEF70A4B-9794-4C03-B167-FE73779C7509}" srcOrd="2" destOrd="0" presId="urn:microsoft.com/office/officeart/2005/8/layout/orgChart1"/>
    <dgm:cxn modelId="{E3DEC466-5773-4A1F-89EA-4944D93A29AA}" type="presParOf" srcId="{E511FAD7-6EA3-4E7B-9C67-89A39942533B}" destId="{F32EF7F7-96F1-4079-9615-685A1D458987}" srcOrd="6" destOrd="0" presId="urn:microsoft.com/office/officeart/2005/8/layout/orgChart1"/>
    <dgm:cxn modelId="{98A6603D-6629-4F25-A3B5-94B03805D00A}" type="presParOf" srcId="{E511FAD7-6EA3-4E7B-9C67-89A39942533B}" destId="{BF094F8D-691C-4867-837F-AD782029D308}" srcOrd="7" destOrd="0" presId="urn:microsoft.com/office/officeart/2005/8/layout/orgChart1"/>
    <dgm:cxn modelId="{C83A8CB2-369E-4F7C-BE51-9E50F85CF2A3}" type="presParOf" srcId="{BF094F8D-691C-4867-837F-AD782029D308}" destId="{902133EA-4635-442E-BF93-638F1956799B}" srcOrd="0" destOrd="0" presId="urn:microsoft.com/office/officeart/2005/8/layout/orgChart1"/>
    <dgm:cxn modelId="{79095C89-1437-40B0-8691-FB7017E3961D}" type="presParOf" srcId="{902133EA-4635-442E-BF93-638F1956799B}" destId="{F69C904D-42D5-44E3-8432-DBDED8174F1F}" srcOrd="0" destOrd="0" presId="urn:microsoft.com/office/officeart/2005/8/layout/orgChart1"/>
    <dgm:cxn modelId="{AF9D8DA4-4E5A-4499-B287-24EC711C0BD1}" type="presParOf" srcId="{902133EA-4635-442E-BF93-638F1956799B}" destId="{4A7D6FF6-AE4A-4842-BF8B-8DFFF7FE1A2A}" srcOrd="1" destOrd="0" presId="urn:microsoft.com/office/officeart/2005/8/layout/orgChart1"/>
    <dgm:cxn modelId="{95196CCD-B57D-4449-81BC-F17B2D849362}" type="presParOf" srcId="{BF094F8D-691C-4867-837F-AD782029D308}" destId="{D4E0500B-27D7-4DDA-B411-DF0797E0A77E}" srcOrd="1" destOrd="0" presId="urn:microsoft.com/office/officeart/2005/8/layout/orgChart1"/>
    <dgm:cxn modelId="{D412637B-DC0E-429E-8320-429A6F972D27}" type="presParOf" srcId="{BF094F8D-691C-4867-837F-AD782029D308}" destId="{AFCFB305-D54C-4B04-96CD-499CE54DAAA3}" srcOrd="2" destOrd="0" presId="urn:microsoft.com/office/officeart/2005/8/layout/orgChart1"/>
    <dgm:cxn modelId="{141C59E2-157D-4958-98DD-1FB4CF1BF22A}" type="presParOf" srcId="{E511FAD7-6EA3-4E7B-9C67-89A39942533B}" destId="{5755F459-4F4E-4253-A430-98F9A29A109D}" srcOrd="8" destOrd="0" presId="urn:microsoft.com/office/officeart/2005/8/layout/orgChart1"/>
    <dgm:cxn modelId="{C8F82AEE-BC4D-4C8F-BCD6-43DA2581858D}" type="presParOf" srcId="{E511FAD7-6EA3-4E7B-9C67-89A39942533B}" destId="{754A75E5-A995-4B64-834B-C670FA33CB80}" srcOrd="9" destOrd="0" presId="urn:microsoft.com/office/officeart/2005/8/layout/orgChart1"/>
    <dgm:cxn modelId="{E69F5493-9798-4B33-BEA0-A6237900914A}" type="presParOf" srcId="{754A75E5-A995-4B64-834B-C670FA33CB80}" destId="{758E3697-9A1E-4964-8F68-FA1B17AC9D2A}" srcOrd="0" destOrd="0" presId="urn:microsoft.com/office/officeart/2005/8/layout/orgChart1"/>
    <dgm:cxn modelId="{8F5D6E6D-B1A7-4375-BC61-8779D85660C7}" type="presParOf" srcId="{758E3697-9A1E-4964-8F68-FA1B17AC9D2A}" destId="{6C1AAA3A-ED87-4F55-A7E5-B993F77EA35B}" srcOrd="0" destOrd="0" presId="urn:microsoft.com/office/officeart/2005/8/layout/orgChart1"/>
    <dgm:cxn modelId="{CD111EB5-B185-4C3F-8721-B773377BFF02}" type="presParOf" srcId="{758E3697-9A1E-4964-8F68-FA1B17AC9D2A}" destId="{008A6E1D-BBDD-49F0-8701-E37D8F27368F}" srcOrd="1" destOrd="0" presId="urn:microsoft.com/office/officeart/2005/8/layout/orgChart1"/>
    <dgm:cxn modelId="{C972EDA0-5E1B-4E03-9242-73C9A5FF7A55}" type="presParOf" srcId="{754A75E5-A995-4B64-834B-C670FA33CB80}" destId="{DF89579D-6D14-4609-8E40-9C9DFF22B5B6}" srcOrd="1" destOrd="0" presId="urn:microsoft.com/office/officeart/2005/8/layout/orgChart1"/>
    <dgm:cxn modelId="{4FB6FFED-10F1-4047-975B-B3C7E480547F}" type="presParOf" srcId="{754A75E5-A995-4B64-834B-C670FA33CB80}" destId="{8B3EDF0E-9C47-47C9-9B2C-BABB1349B808}" srcOrd="2" destOrd="0" presId="urn:microsoft.com/office/officeart/2005/8/layout/orgChart1"/>
    <dgm:cxn modelId="{DC5DF0FC-3C82-491B-8830-D42005851D89}" type="presParOf" srcId="{E511FAD7-6EA3-4E7B-9C67-89A39942533B}" destId="{B85589D8-5636-4ED4-850E-CA20A175B121}" srcOrd="10" destOrd="0" presId="urn:microsoft.com/office/officeart/2005/8/layout/orgChart1"/>
    <dgm:cxn modelId="{49FA075A-ABDA-4078-A46F-AFC92A3FEE84}" type="presParOf" srcId="{E511FAD7-6EA3-4E7B-9C67-89A39942533B}" destId="{862D6A6D-A49F-40F1-82FE-F874F93063A6}" srcOrd="11" destOrd="0" presId="urn:microsoft.com/office/officeart/2005/8/layout/orgChart1"/>
    <dgm:cxn modelId="{2BF5608F-8631-4657-80BD-ACBAF8046885}" type="presParOf" srcId="{862D6A6D-A49F-40F1-82FE-F874F93063A6}" destId="{3AF4D3A5-ECED-4CAC-948D-21580FA783C9}" srcOrd="0" destOrd="0" presId="urn:microsoft.com/office/officeart/2005/8/layout/orgChart1"/>
    <dgm:cxn modelId="{8435B858-AD1F-429E-9AB2-C65BD4DB6AD6}" type="presParOf" srcId="{3AF4D3A5-ECED-4CAC-948D-21580FA783C9}" destId="{D212512C-1E9B-43DC-B5C5-40A4AB67F558}" srcOrd="0" destOrd="0" presId="urn:microsoft.com/office/officeart/2005/8/layout/orgChart1"/>
    <dgm:cxn modelId="{0CBFBCF4-C61F-407B-AF32-05C4999CA682}" type="presParOf" srcId="{3AF4D3A5-ECED-4CAC-948D-21580FA783C9}" destId="{57FDBD26-D660-48C3-84CD-07DB81D2748C}" srcOrd="1" destOrd="0" presId="urn:microsoft.com/office/officeart/2005/8/layout/orgChart1"/>
    <dgm:cxn modelId="{6C3CC0EC-EF22-4347-90FF-71889A76BDFE}" type="presParOf" srcId="{862D6A6D-A49F-40F1-82FE-F874F93063A6}" destId="{2F74F834-9DBD-4E48-8D65-E75F81F8CA14}" srcOrd="1" destOrd="0" presId="urn:microsoft.com/office/officeart/2005/8/layout/orgChart1"/>
    <dgm:cxn modelId="{747531E1-87A3-4098-92CF-AA2D49FA6D0E}" type="presParOf" srcId="{862D6A6D-A49F-40F1-82FE-F874F93063A6}" destId="{2D73E4A7-8434-448A-A7D1-5AF74990973B}" srcOrd="2" destOrd="0" presId="urn:microsoft.com/office/officeart/2005/8/layout/orgChart1"/>
    <dgm:cxn modelId="{EF2A1810-75AE-413D-95AE-8C54BA9CF963}" type="presParOf" srcId="{D24EDFD4-26A7-485A-A2B5-4115B5347D50}" destId="{3771AA44-74CB-4FCC-98F2-633380B510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589D8-5636-4ED4-850E-CA20A175B121}">
      <dsp:nvSpPr>
        <dsp:cNvPr id="0" name=""/>
        <dsp:cNvSpPr/>
      </dsp:nvSpPr>
      <dsp:spPr>
        <a:xfrm>
          <a:off x="906711" y="492898"/>
          <a:ext cx="207857" cy="3295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5722"/>
              </a:lnTo>
              <a:lnTo>
                <a:pt x="207857" y="3295722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55F459-4F4E-4253-A430-98F9A29A109D}">
      <dsp:nvSpPr>
        <dsp:cNvPr id="0" name=""/>
        <dsp:cNvSpPr/>
      </dsp:nvSpPr>
      <dsp:spPr>
        <a:xfrm>
          <a:off x="906711" y="492898"/>
          <a:ext cx="207857" cy="26318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862"/>
              </a:lnTo>
              <a:lnTo>
                <a:pt x="207857" y="2631862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EF7F7-96F1-4079-9615-685A1D458987}">
      <dsp:nvSpPr>
        <dsp:cNvPr id="0" name=""/>
        <dsp:cNvSpPr/>
      </dsp:nvSpPr>
      <dsp:spPr>
        <a:xfrm>
          <a:off x="906711" y="492898"/>
          <a:ext cx="207857" cy="1347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7933"/>
              </a:lnTo>
              <a:lnTo>
                <a:pt x="207857" y="1347933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EDFFF-D91D-44FB-B520-806F7E957AE4}">
      <dsp:nvSpPr>
        <dsp:cNvPr id="0" name=""/>
        <dsp:cNvSpPr/>
      </dsp:nvSpPr>
      <dsp:spPr>
        <a:xfrm>
          <a:off x="906711" y="492898"/>
          <a:ext cx="207857" cy="700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0087"/>
              </a:lnTo>
              <a:lnTo>
                <a:pt x="207857" y="700087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720E22-29C3-4F8A-9642-96A9992B23C3}">
      <dsp:nvSpPr>
        <dsp:cNvPr id="0" name=""/>
        <dsp:cNvSpPr/>
      </dsp:nvSpPr>
      <dsp:spPr>
        <a:xfrm>
          <a:off x="906711" y="492898"/>
          <a:ext cx="207857" cy="1989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898"/>
              </a:lnTo>
              <a:lnTo>
                <a:pt x="207857" y="1989898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D6A71-E6A8-4337-B762-EAAE99868781}">
      <dsp:nvSpPr>
        <dsp:cNvPr id="0" name=""/>
        <dsp:cNvSpPr/>
      </dsp:nvSpPr>
      <dsp:spPr>
        <a:xfrm>
          <a:off x="906711" y="492898"/>
          <a:ext cx="207857" cy="3933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33830"/>
              </a:lnTo>
              <a:lnTo>
                <a:pt x="207857" y="3933830"/>
              </a:lnTo>
            </a:path>
          </a:pathLst>
        </a:custGeom>
        <a:noFill/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C9DF8-01DC-4790-B4D3-86E4CEA3817A}">
      <dsp:nvSpPr>
        <dsp:cNvPr id="0" name=""/>
        <dsp:cNvSpPr/>
      </dsp:nvSpPr>
      <dsp:spPr>
        <a:xfrm>
          <a:off x="808679" y="2736"/>
          <a:ext cx="980322" cy="49016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0" i="0" u="none" strike="noStrike" kern="1200" cap="none" normalizeH="0" baseline="0" dirty="0">
              <a:ln/>
              <a:effectLst/>
            </a:rPr>
            <a:t>PARMI LES APPRENTIS EN EMPLOI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808679" y="2736"/>
        <a:ext cx="980322" cy="490161"/>
      </dsp:txXfrm>
    </dsp:sp>
    <dsp:sp modelId="{715F89E9-F3C3-4F66-8DD8-F8EAC37578BF}">
      <dsp:nvSpPr>
        <dsp:cNvPr id="0" name=""/>
        <dsp:cNvSpPr/>
      </dsp:nvSpPr>
      <dsp:spPr>
        <a:xfrm>
          <a:off x="1114569" y="4181647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  0,99 % 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sz="800" b="1" i="0" u="none" strike="noStrike" kern="1200" cap="none" normalizeH="0" baseline="0" dirty="0">
              <a:ln/>
              <a:effectLst/>
            </a:rPr>
            <a:t>Contrats Aidés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1114569" y="4181647"/>
        <a:ext cx="980322" cy="490161"/>
      </dsp:txXfrm>
    </dsp:sp>
    <dsp:sp modelId="{89A1D474-ED5E-4DA4-A561-D194CBF45849}">
      <dsp:nvSpPr>
        <dsp:cNvPr id="0" name=""/>
        <dsp:cNvSpPr/>
      </dsp:nvSpPr>
      <dsp:spPr>
        <a:xfrm>
          <a:off x="1114569" y="2237715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 26,58 %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sz="800" b="1" i="0" u="none" strike="noStrike" kern="1200" cap="none" normalizeH="0" baseline="0" dirty="0">
              <a:ln/>
              <a:effectLst/>
            </a:rPr>
            <a:t>Apprentissage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1114569" y="2237715"/>
        <a:ext cx="980322" cy="490161"/>
      </dsp:txXfrm>
    </dsp:sp>
    <dsp:sp modelId="{781CB679-0860-4B5F-BD22-3ECD185C8184}">
      <dsp:nvSpPr>
        <dsp:cNvPr id="0" name=""/>
        <dsp:cNvSpPr/>
      </dsp:nvSpPr>
      <dsp:spPr>
        <a:xfrm>
          <a:off x="1114569" y="947904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 28,72 %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kern="1200" cap="none" normalizeH="0" baseline="0" dirty="0">
              <a:ln/>
              <a:effectLst/>
            </a:rPr>
            <a:t>CDI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1114569" y="947904"/>
        <a:ext cx="980322" cy="490161"/>
      </dsp:txXfrm>
    </dsp:sp>
    <dsp:sp modelId="{F69C904D-42D5-44E3-8432-DBDED8174F1F}">
      <dsp:nvSpPr>
        <dsp:cNvPr id="0" name=""/>
        <dsp:cNvSpPr/>
      </dsp:nvSpPr>
      <dsp:spPr>
        <a:xfrm>
          <a:off x="1114569" y="1595751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29,12 %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kern="1200" cap="none" normalizeH="0" baseline="0" dirty="0">
              <a:ln/>
              <a:effectLst/>
            </a:rPr>
            <a:t>CDD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1114569" y="1595751"/>
        <a:ext cx="980322" cy="490161"/>
      </dsp:txXfrm>
    </dsp:sp>
    <dsp:sp modelId="{6C1AAA3A-ED87-4F55-A7E5-B993F77EA35B}">
      <dsp:nvSpPr>
        <dsp:cNvPr id="0" name=""/>
        <dsp:cNvSpPr/>
      </dsp:nvSpPr>
      <dsp:spPr>
        <a:xfrm>
          <a:off x="1114569" y="2879679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10,44 % </a:t>
          </a:r>
        </a:p>
        <a:p>
          <a:pPr marL="0" marR="0" lvl="0" indent="0" algn="ctr" defTabSz="53340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kern="1200" cap="none" normalizeH="0" baseline="0" dirty="0">
              <a:ln/>
              <a:effectLst/>
              <a:latin typeface="+mn-lt"/>
            </a:rPr>
            <a:t>Indépendants</a:t>
          </a:r>
        </a:p>
      </dsp:txBody>
      <dsp:txXfrm>
        <a:off x="1114569" y="2879679"/>
        <a:ext cx="980322" cy="490161"/>
      </dsp:txXfrm>
    </dsp:sp>
    <dsp:sp modelId="{D212512C-1E9B-43DC-B5C5-40A4AB67F558}">
      <dsp:nvSpPr>
        <dsp:cNvPr id="0" name=""/>
        <dsp:cNvSpPr/>
      </dsp:nvSpPr>
      <dsp:spPr>
        <a:xfrm>
          <a:off x="1114569" y="3543539"/>
          <a:ext cx="980322" cy="49016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200" b="1" i="0" u="none" strike="noStrike" kern="1200" cap="none" normalizeH="0" baseline="0" dirty="0">
              <a:ln/>
              <a:effectLst/>
            </a:rPr>
            <a:t>4,15 %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800" b="1" i="0" u="none" strike="noStrike" kern="1200" cap="none" normalizeH="0" baseline="0" dirty="0">
              <a:ln/>
              <a:effectLst/>
            </a:rPr>
            <a:t>Autres Contrats</a:t>
          </a:r>
          <a:endParaRPr kumimoji="0" lang="fr-FR" sz="800" b="0" i="0" u="none" strike="noStrike" kern="1200" cap="none" normalizeH="0" baseline="0" dirty="0">
            <a:ln/>
            <a:effectLst/>
            <a:latin typeface="Arial" charset="0"/>
          </a:endParaRPr>
        </a:p>
      </dsp:txBody>
      <dsp:txXfrm>
        <a:off x="1114569" y="3543539"/>
        <a:ext cx="980322" cy="490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68F04360-2A91-400C-B33F-5B84679F2102}" type="datetimeFigureOut">
              <a:rPr lang="fr-FR" smtClean="0"/>
              <a:t>15/06/2025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1E410E4C-1100-41C7-8D5C-2B0FCDD1F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079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410E4C-1100-41C7-8D5C-2B0FCDD1FD9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310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E82FA30-90AA-4533-A962-B6E723737634}" type="datetimeFigureOut">
              <a:rPr lang="fr-FR" smtClean="0"/>
              <a:pPr/>
              <a:t>15/06/2025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A6D96E-163D-4F2A-8F1B-621D9D7AFA8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4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829761"/>
          </a:xfrm>
        </p:spPr>
        <p:txBody>
          <a:bodyPr/>
          <a:lstStyle/>
          <a:p>
            <a:r>
              <a:rPr lang="fr-FR" dirty="0"/>
              <a:t>FEDERATION NATIONALE DES CFA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3140968"/>
            <a:ext cx="7772400" cy="1199704"/>
          </a:xfrm>
        </p:spPr>
        <p:txBody>
          <a:bodyPr/>
          <a:lstStyle/>
          <a:p>
            <a:r>
              <a:rPr lang="fr-FR" dirty="0"/>
              <a:t>Sport, Animation, Tourisme</a:t>
            </a:r>
          </a:p>
        </p:txBody>
      </p:sp>
      <p:pic>
        <p:nvPicPr>
          <p:cNvPr id="5" name="Image 4" descr="logo01_couleur_rou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636912"/>
            <a:ext cx="2911075" cy="164069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508104" y="5949280"/>
            <a:ext cx="3024336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chemeClr val="accent1">
                    <a:lumMod val="20000"/>
                    <a:lumOff val="80000"/>
                  </a:schemeClr>
                </a:solidFill>
                <a:latin typeface="Berlin Sans FB Demi" pitchFamily="34" charset="0"/>
              </a:rPr>
              <a:t>  ACTIVITE</a:t>
            </a:r>
            <a:r>
              <a:rPr lang="fr-FR" sz="2800" dirty="0">
                <a:latin typeface="Berlin Sans FB Demi" pitchFamily="34" charset="0"/>
              </a:rPr>
              <a:t> </a:t>
            </a:r>
            <a:r>
              <a:rPr lang="fr-FR" sz="2800" dirty="0">
                <a:solidFill>
                  <a:schemeClr val="accent1">
                    <a:lumMod val="20000"/>
                    <a:lumOff val="80000"/>
                  </a:schemeClr>
                </a:solidFill>
                <a:latin typeface="Berlin Sans FB Demi" pitchFamily="34" charset="0"/>
              </a:rPr>
              <a:t>2024</a:t>
            </a: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11560" y="134076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133 diplômes, titres professionnels et mentions complémentaires préparés, 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dont 70 diplômes Jeunesse et Sport.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7704" y="2279272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860" indent="-1800860" algn="ctr">
              <a:spcAft>
                <a:spcPts val="0"/>
              </a:spcAft>
            </a:pPr>
            <a:r>
              <a:rPr lang="fr-FR" u="sng" dirty="0">
                <a:solidFill>
                  <a:srgbClr val="FF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Diplômes jeunesse et sport en nombre d’apprentis :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457101" y="29564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" name="Rectangle 32"/>
          <p:cNvSpPr>
            <a:spLocks noChangeArrowheads="1"/>
          </p:cNvSpPr>
          <p:nvPr/>
        </p:nvSpPr>
        <p:spPr bwMode="auto">
          <a:xfrm>
            <a:off x="639743" y="2956439"/>
            <a:ext cx="1017019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170980"/>
              </p:ext>
            </p:extLst>
          </p:nvPr>
        </p:nvGraphicFramePr>
        <p:xfrm>
          <a:off x="639743" y="2956440"/>
          <a:ext cx="8117930" cy="2773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ique" r:id="rId2" imgW="6134229" imgH="2095589" progId="MSGraph.Chart.8">
                  <p:embed/>
                </p:oleObj>
              </mc:Choice>
              <mc:Fallback>
                <p:oleObj name="Graphique" r:id="rId2" imgW="6134229" imgH="2095589" progId="MSGraph.Chart.8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43" y="2956440"/>
                        <a:ext cx="8117930" cy="27732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067944" y="404664"/>
            <a:ext cx="45280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FORMATIONS DISPENSEES EN 2024 </a:t>
            </a:r>
          </a:p>
        </p:txBody>
      </p:sp>
    </p:spTree>
    <p:extLst>
      <p:ext uri="{BB962C8B-B14F-4D97-AF65-F5344CB8AC3E}">
        <p14:creationId xmlns:p14="http://schemas.microsoft.com/office/powerpoint/2010/main" val="393582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19168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3819650" y="430738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-180528" y="433815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843057" y="47346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540569" y="1193124"/>
            <a:ext cx="1117853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-513531" y="1000332"/>
            <a:ext cx="1176318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923928" y="47654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Rectangle 37"/>
          <p:cNvSpPr>
            <a:spLocks noChangeArrowheads="1"/>
          </p:cNvSpPr>
          <p:nvPr/>
        </p:nvSpPr>
        <p:spPr bwMode="auto">
          <a:xfrm>
            <a:off x="370689" y="99296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41"/>
          <p:cNvSpPr>
            <a:spLocks noChangeArrowheads="1"/>
          </p:cNvSpPr>
          <p:nvPr/>
        </p:nvSpPr>
        <p:spPr bwMode="auto">
          <a:xfrm>
            <a:off x="3733286" y="478042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03465" y="2062359"/>
            <a:ext cx="1090123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300161" y="1654760"/>
            <a:ext cx="1116187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1187624" y="155679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611559" y="885326"/>
            <a:ext cx="7920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u="sng" dirty="0">
                <a:solidFill>
                  <a:srgbClr val="FF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Formations des champs du sport, animation, tourisme, dispensées en 2024 par spécialités :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60"/>
          <p:cNvSpPr>
            <a:spLocks noChangeArrowheads="1"/>
          </p:cNvSpPr>
          <p:nvPr/>
        </p:nvSpPr>
        <p:spPr bwMode="auto">
          <a:xfrm>
            <a:off x="0" y="1470922"/>
            <a:ext cx="121750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0" name="Obje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244510"/>
              </p:ext>
            </p:extLst>
          </p:nvPr>
        </p:nvGraphicFramePr>
        <p:xfrm>
          <a:off x="647755" y="1532167"/>
          <a:ext cx="7668661" cy="5070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422463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764704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4135" algn="ctr">
              <a:spcAft>
                <a:spcPts val="0"/>
              </a:spcAft>
            </a:pPr>
            <a:r>
              <a:rPr lang="fr-FR" u="sng" dirty="0">
                <a:solidFill>
                  <a:srgbClr val="FF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Formations autres champs professionnels dispensées en 2024 :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5742600"/>
              </p:ext>
            </p:extLst>
          </p:nvPr>
        </p:nvGraphicFramePr>
        <p:xfrm>
          <a:off x="2039975" y="2132856"/>
          <a:ext cx="5136057" cy="3348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4579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03648" y="4437112"/>
            <a:ext cx="3168352" cy="936103"/>
          </a:xfrm>
          <a:prstGeom prst="rect">
            <a:avLst/>
          </a:prstGeom>
          <a:solidFill>
            <a:srgbClr val="BF8F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7F5F0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 de réussite aux examens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292080" y="4437112"/>
            <a:ext cx="3096344" cy="936103"/>
          </a:xfrm>
          <a:prstGeom prst="rect">
            <a:avLst/>
          </a:prstGeom>
          <a:solidFill>
            <a:srgbClr val="BF8F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7F5F0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Taux de rupture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600" b="1" dirty="0">
                <a:solidFill>
                  <a:srgbClr val="FFFFFF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,19%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03840" y="752276"/>
            <a:ext cx="5885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4010" algn="ctr">
              <a:spcAft>
                <a:spcPts val="0"/>
              </a:spcAft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AIDES AU PERMIS</a:t>
            </a:r>
          </a:p>
        </p:txBody>
      </p:sp>
      <p:sp>
        <p:nvSpPr>
          <p:cNvPr id="9" name="Rectangle 8"/>
          <p:cNvSpPr/>
          <p:nvPr/>
        </p:nvSpPr>
        <p:spPr>
          <a:xfrm>
            <a:off x="1763688" y="3501008"/>
            <a:ext cx="5885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4010" algn="ctr">
              <a:spcAft>
                <a:spcPts val="0"/>
              </a:spcAft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BILAN DES ACTIONS DE FORMATIONS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23728" y="150371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534 apprentis ont bénéficié de l’aide au permis de conduire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22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2000" dirty="0"/>
              <a:t>INSERTION PROFESSIONNELLE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solidFill>
                  <a:srgbClr val="808080"/>
                </a:solidFill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Enquête réalisée sur les apprentis diplômés en 2024 ayant répondu à l’enquête d’insertion, soit  62% des diplômés.</a:t>
            </a:r>
            <a:endParaRPr lang="fr-FR" sz="1600" dirty="0"/>
          </a:p>
        </p:txBody>
      </p:sp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3722170882"/>
              </p:ext>
            </p:extLst>
          </p:nvPr>
        </p:nvGraphicFramePr>
        <p:xfrm>
          <a:off x="5874207" y="1709519"/>
          <a:ext cx="2842762" cy="4671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space réservé du contenu 4"/>
          <p:cNvSpPr txBox="1">
            <a:spLocks/>
          </p:cNvSpPr>
          <p:nvPr/>
        </p:nvSpPr>
        <p:spPr>
          <a:xfrm>
            <a:off x="2339752" y="5334551"/>
            <a:ext cx="3888432" cy="584775"/>
          </a:xfrm>
          <a:prstGeom prst="rect">
            <a:avLst/>
          </a:prstGeom>
        </p:spPr>
        <p:txBody>
          <a:bodyPr vert="horz" wrap="square">
            <a:sp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fr-FR" sz="1600" dirty="0">
                <a:solidFill>
                  <a:srgbClr val="C00000"/>
                </a:solidFill>
                <a:latin typeface="Arial Narrow" pitchFamily="34" charset="0"/>
                <a:ea typeface="Times New Roman" pitchFamily="18" charset="0"/>
                <a:cs typeface="Times New Roman" pitchFamily="18" charset="0"/>
              </a:rPr>
              <a:t>77,77 % des apprentis en emploi travaillent dans le secteur d’activité du diplôme obtenu</a:t>
            </a:r>
            <a:endParaRPr lang="fr-FR" sz="1600" dirty="0">
              <a:solidFill>
                <a:srgbClr val="C00000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1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890414"/>
              </p:ext>
            </p:extLst>
          </p:nvPr>
        </p:nvGraphicFramePr>
        <p:xfrm>
          <a:off x="899592" y="1863349"/>
          <a:ext cx="5108998" cy="3317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120892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r"/>
            <a:r>
              <a:rPr lang="fr-FR" sz="2000" dirty="0"/>
              <a:t>RESSOURCES 2024 DES</a:t>
            </a:r>
            <a:r>
              <a:rPr lang="fr-FR" dirty="0"/>
              <a:t> </a:t>
            </a:r>
            <a:r>
              <a:rPr lang="fr-FR" sz="2000" dirty="0"/>
              <a:t>CFA</a:t>
            </a:r>
            <a:br>
              <a:rPr lang="fr-FR" sz="2000" dirty="0"/>
            </a:br>
            <a:endParaRPr lang="fr-FR" sz="12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184482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63688" y="191683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Obje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2195678"/>
              </p:ext>
            </p:extLst>
          </p:nvPr>
        </p:nvGraphicFramePr>
        <p:xfrm>
          <a:off x="1331640" y="1772816"/>
          <a:ext cx="6855476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31981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58797" y="4005064"/>
            <a:ext cx="2868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buNone/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</a:rPr>
              <a:t>Merci de votre attention</a:t>
            </a:r>
          </a:p>
        </p:txBody>
      </p:sp>
      <p:pic>
        <p:nvPicPr>
          <p:cNvPr id="5" name="Image 4" descr="logo01_couleur_rou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836712"/>
            <a:ext cx="2911075" cy="164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12236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76064"/>
          </a:xfrm>
        </p:spPr>
        <p:txBody>
          <a:bodyPr>
            <a:normAutofit fontScale="92500"/>
          </a:bodyPr>
          <a:lstStyle/>
          <a:p>
            <a:pPr algn="r">
              <a:buNone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</a:rPr>
              <a:t>EVOLUTION DES EFFECTIFS APPRENTIS ET HEURES DE FORMATION</a:t>
            </a:r>
          </a:p>
        </p:txBody>
      </p:sp>
      <p:sp>
        <p:nvSpPr>
          <p:cNvPr id="2" name="Ellipse 1"/>
          <p:cNvSpPr/>
          <p:nvPr/>
        </p:nvSpPr>
        <p:spPr>
          <a:xfrm>
            <a:off x="7524328" y="3683008"/>
            <a:ext cx="183651" cy="32205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443" y="1052736"/>
            <a:ext cx="6008553" cy="237626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856" y="3683008"/>
            <a:ext cx="7210975" cy="212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2937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2"/>
          <p:cNvSpPr>
            <a:spLocks noGrp="1"/>
          </p:cNvSpPr>
          <p:nvPr>
            <p:ph idx="1"/>
          </p:nvPr>
        </p:nvSpPr>
        <p:spPr>
          <a:xfrm>
            <a:off x="179512" y="474373"/>
            <a:ext cx="8229600" cy="57606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fr-FR" sz="2000" dirty="0">
                <a:solidFill>
                  <a:schemeClr val="tx2">
                    <a:lumMod val="75000"/>
                  </a:schemeClr>
                </a:solidFill>
              </a:rPr>
              <a:t>LES APPRENTIS PAR CFA</a:t>
            </a:r>
          </a:p>
        </p:txBody>
      </p:sp>
      <p:sp>
        <p:nvSpPr>
          <p:cNvPr id="2" name="Rectangle 1"/>
          <p:cNvSpPr/>
          <p:nvPr/>
        </p:nvSpPr>
        <p:spPr>
          <a:xfrm>
            <a:off x="1331640" y="836712"/>
            <a:ext cx="6984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1200" u="sng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d’apprentis ayant suivi des heures de formation en 2024 </a:t>
            </a:r>
            <a:r>
              <a:rPr lang="fr-FR" sz="1200" i="1" u="sng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(en nombre de contrat d’apprentissage)</a:t>
            </a:r>
            <a:r>
              <a:rPr lang="fr-FR" sz="1200" u="sng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total des heures de formation </a:t>
            </a:r>
            <a:r>
              <a:rPr lang="fr-FR" sz="1200" u="sng" dirty="0" err="1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suiviesentre</a:t>
            </a:r>
            <a:r>
              <a:rPr lang="fr-FR" sz="1200" u="sng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1</a:t>
            </a:r>
            <a:r>
              <a:rPr lang="fr-FR" sz="1200" u="sng" baseline="30000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FR" sz="1200" u="sng" dirty="0">
                <a:solidFill>
                  <a:srgbClr val="943634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janvier et le 31 décembre</a:t>
            </a:r>
            <a:endParaRPr lang="fr-FR" sz="12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101609"/>
              </p:ext>
            </p:extLst>
          </p:nvPr>
        </p:nvGraphicFramePr>
        <p:xfrm>
          <a:off x="2101232" y="1556792"/>
          <a:ext cx="5445590" cy="45259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22795">
                  <a:extLst>
                    <a:ext uri="{9D8B030D-6E8A-4147-A177-3AD203B41FA5}">
                      <a16:colId xmlns:a16="http://schemas.microsoft.com/office/drawing/2014/main" val="3893065941"/>
                    </a:ext>
                  </a:extLst>
                </a:gridCol>
                <a:gridCol w="1258376">
                  <a:extLst>
                    <a:ext uri="{9D8B030D-6E8A-4147-A177-3AD203B41FA5}">
                      <a16:colId xmlns:a16="http://schemas.microsoft.com/office/drawing/2014/main" val="921059634"/>
                    </a:ext>
                  </a:extLst>
                </a:gridCol>
                <a:gridCol w="1464419">
                  <a:extLst>
                    <a:ext uri="{9D8B030D-6E8A-4147-A177-3AD203B41FA5}">
                      <a16:colId xmlns:a16="http://schemas.microsoft.com/office/drawing/2014/main" val="160889914"/>
                    </a:ext>
                  </a:extLst>
                </a:gridCol>
              </a:tblGrid>
              <a:tr h="3073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dirty="0">
                          <a:effectLst/>
                          <a:highlight>
                            <a:srgbClr val="C0C0C0"/>
                          </a:highlight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</a:t>
                      </a:r>
                      <a:endParaRPr lang="fr-FR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d’Apprentis 2023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Nombre d’Apprentis 2024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70802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ADASA CAMPUS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949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772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874685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AP RUN la Réunion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445399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ARFA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707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865484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ASRUC Normandie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954241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CEMEA Martinique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842642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CRAF2S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830136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CSJC Corse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801608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ENVSN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961977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ESSAS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924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2500853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FORMAPI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2422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929951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FORM’AS Grand Est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935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881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367087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FORMASAT Centre Val de Loire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441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459062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FUTUROSUD FEA 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1687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1469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559965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ICARE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551356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IFA Rhône Alpes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1309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50764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IFAC 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036385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NAUTISME en IDF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87870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OMNISPORTS IDF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318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326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276746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SANA Nouvelle Aquitaine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591409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SAT Normandie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735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4729891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SPORT ANIMATION Pays de la Loire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1102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453178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SPORT LEMAN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437497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SPORT Occitanie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2697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2424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068759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TRANS-FAIRE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778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634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154438"/>
                  </a:ext>
                </a:extLst>
              </a:tr>
              <a:tr h="1536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CFA UCPA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80808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843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94030" algn="r">
                        <a:spcAft>
                          <a:spcPts val="0"/>
                        </a:spcAft>
                      </a:pPr>
                      <a:r>
                        <a:rPr lang="fr-FR" sz="10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843254"/>
                  </a:ext>
                </a:extLst>
              </a:tr>
              <a:tr h="3771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7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APPRENTIS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7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3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fr-FR" sz="13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17 347</a:t>
                      </a:r>
                      <a:endParaRPr lang="fr-FR" sz="11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16 392</a:t>
                      </a:r>
                      <a:endParaRPr lang="fr-FR" sz="11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61" marR="6286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53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57927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u="sng" dirty="0">
                <a:solidFill>
                  <a:schemeClr val="tx2">
                    <a:lumMod val="50000"/>
                  </a:schemeClr>
                </a:solidFill>
                <a:effectLst/>
              </a:rPr>
              <a:t>Répartition Hommes/Femmes des apprentis 2024</a:t>
            </a:r>
            <a:endParaRPr lang="fr-FR" sz="2000" dirty="0">
              <a:solidFill>
                <a:schemeClr val="tx2">
                  <a:lumMod val="50000"/>
                </a:schemeClr>
              </a:solidFill>
              <a:effectLst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5436096" y="3933056"/>
            <a:ext cx="3168352" cy="1143000"/>
          </a:xfrm>
          <a:prstGeom prst="rect">
            <a:avLst/>
          </a:prstGeom>
        </p:spPr>
        <p:txBody>
          <a:bodyPr vert="horz" rtlCol="0" anchor="ctr">
            <a:normAutofit fontScale="92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fr-FR" sz="2000" u="sng" dirty="0">
                <a:solidFill>
                  <a:schemeClr val="tx2">
                    <a:lumMod val="50000"/>
                  </a:schemeClr>
                </a:solidFill>
                <a:effectLst/>
              </a:rPr>
              <a:t>Age moyen des apprentis</a:t>
            </a:r>
          </a:p>
          <a:p>
            <a:pPr algn="ctr"/>
            <a:endParaRPr lang="fr-FR" sz="1700" dirty="0">
              <a:solidFill>
                <a:schemeClr val="tx2">
                  <a:lumMod val="50000"/>
                </a:schemeClr>
              </a:solidFill>
              <a:effectLst/>
            </a:endParaRPr>
          </a:p>
          <a:p>
            <a:pPr algn="ctr"/>
            <a:r>
              <a:rPr lang="fr-FR" sz="3600" dirty="0">
                <a:solidFill>
                  <a:srgbClr val="006C31"/>
                </a:solidFill>
                <a:effectLst/>
              </a:rPr>
              <a:t>22 ans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E5319A5-3AB9-262B-5357-D4311E2C288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301749" y="1692274"/>
            <a:ext cx="103520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584635" y="1196751"/>
            <a:ext cx="134441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908502"/>
              </p:ext>
            </p:extLst>
          </p:nvPr>
        </p:nvGraphicFramePr>
        <p:xfrm>
          <a:off x="190040" y="1247552"/>
          <a:ext cx="5324170" cy="318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z="2400" u="sng" dirty="0">
                <a:solidFill>
                  <a:schemeClr val="tx2">
                    <a:lumMod val="50000"/>
                  </a:schemeClr>
                </a:solidFill>
                <a:effectLst/>
              </a:rPr>
              <a:t>Situation des apprentis 2024 avant l’apprentissage</a:t>
            </a: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" name="Rectangle 7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142"/>
          <p:cNvSpPr>
            <a:spLocks noChangeArrowheads="1"/>
          </p:cNvSpPr>
          <p:nvPr/>
        </p:nvSpPr>
        <p:spPr bwMode="auto">
          <a:xfrm>
            <a:off x="3887416" y="2877407"/>
            <a:ext cx="12788620" cy="631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182"/>
          <p:cNvSpPr>
            <a:spLocks noChangeArrowheads="1"/>
          </p:cNvSpPr>
          <p:nvPr/>
        </p:nvSpPr>
        <p:spPr bwMode="auto">
          <a:xfrm>
            <a:off x="2483768" y="102758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234"/>
          <p:cNvSpPr>
            <a:spLocks noChangeArrowheads="1"/>
          </p:cNvSpPr>
          <p:nvPr/>
        </p:nvSpPr>
        <p:spPr bwMode="auto">
          <a:xfrm>
            <a:off x="577991" y="1379517"/>
            <a:ext cx="12647421" cy="493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195735" y="1521904"/>
            <a:ext cx="11984446" cy="512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659E3DAC-6D19-A7D0-13FD-B93E45AA9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884" y="1216959"/>
            <a:ext cx="14246105" cy="64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1272959" y="1238389"/>
            <a:ext cx="11624771" cy="578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43"/>
          <p:cNvSpPr>
            <a:spLocks noChangeArrowheads="1"/>
          </p:cNvSpPr>
          <p:nvPr/>
        </p:nvSpPr>
        <p:spPr bwMode="auto">
          <a:xfrm>
            <a:off x="1110118" y="1290400"/>
            <a:ext cx="13062302" cy="542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" name="Rectangle 60"/>
          <p:cNvSpPr>
            <a:spLocks noChangeArrowheads="1"/>
          </p:cNvSpPr>
          <p:nvPr/>
        </p:nvSpPr>
        <p:spPr bwMode="auto">
          <a:xfrm>
            <a:off x="1551429" y="1064703"/>
            <a:ext cx="15717509" cy="726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15" name="Obje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29299"/>
              </p:ext>
            </p:extLst>
          </p:nvPr>
        </p:nvGraphicFramePr>
        <p:xfrm>
          <a:off x="1551430" y="1521904"/>
          <a:ext cx="6548962" cy="5075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ique" r:id="rId2" imgW="3810172" imgH="3057544" progId="Excel.Chart.8">
                  <p:embed/>
                </p:oleObj>
              </mc:Choice>
              <mc:Fallback>
                <p:oleObj name="Graphique" r:id="rId2" imgW="3810172" imgH="3057544" progId="Excel.Chart.8">
                  <p:embed/>
                  <p:pic>
                    <p:nvPicPr>
                      <p:cNvPr id="0" name="Object 59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430" y="1521904"/>
                        <a:ext cx="6548962" cy="50754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00192" y="404664"/>
            <a:ext cx="22958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EMPLOYEURS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520" y="1556792"/>
            <a:ext cx="8712968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sz="2400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structures employeurs :</a:t>
            </a:r>
            <a:endParaRPr lang="fr-FR" sz="24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b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5 167</a:t>
            </a:r>
            <a:r>
              <a:rPr lang="fr-FR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structures en 2020, 7 765 structures en 2022,</a:t>
            </a:r>
            <a:r>
              <a:rPr lang="fr-FR" b="1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8 660</a:t>
            </a:r>
            <a:r>
              <a:rPr lang="fr-FR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structures en 2023,</a:t>
            </a:r>
            <a:endParaRPr lang="fr-FR" sz="28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800" b="1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fr-FR" sz="2400" b="1" dirty="0">
                <a:solidFill>
                  <a:srgbClr val="C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8 651 structures en 2024</a:t>
            </a:r>
            <a:endParaRPr lang="fr-FR" sz="24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2000" b="1" dirty="0">
                <a:solidFill>
                  <a:srgbClr val="FF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fr-FR" sz="2800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 :</a:t>
            </a:r>
            <a:r>
              <a:rPr lang="fr-FR" sz="2800" dirty="0">
                <a:solidFill>
                  <a:srgbClr val="8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fr-FR" sz="2000" dirty="0">
                <a:solidFill>
                  <a:srgbClr val="8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fr-F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68,5 % Associations</a:t>
            </a:r>
            <a:endParaRPr lang="fr-FR" sz="20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450215">
              <a:spcAft>
                <a:spcPts val="0"/>
              </a:spcAft>
            </a:pPr>
            <a:r>
              <a:rPr lang="fr-F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22 %    Entreprises</a:t>
            </a:r>
            <a:endParaRPr lang="fr-FR" sz="20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450215">
              <a:spcAft>
                <a:spcPts val="0"/>
              </a:spcAft>
            </a:pPr>
            <a:r>
              <a:rPr lang="fr-F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6,8 %   Secteur public</a:t>
            </a:r>
            <a:endParaRPr lang="fr-FR" sz="20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450215">
              <a:spcAft>
                <a:spcPts val="0"/>
              </a:spcAft>
            </a:pPr>
            <a:r>
              <a:rPr lang="fr-F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2,2 %   Autres employeurs privés </a:t>
            </a:r>
            <a:r>
              <a:rPr lang="fr-FR" sz="1100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(professions libérales, </a:t>
            </a:r>
            <a:r>
              <a:rPr lang="fr-FR" sz="1100" i="1" dirty="0" err="1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interim</a:t>
            </a:r>
            <a:r>
              <a:rPr lang="fr-FR" sz="1100" i="1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				 fondations,...)</a:t>
            </a:r>
            <a:endParaRPr lang="fr-FR" sz="20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450215">
              <a:spcAft>
                <a:spcPts val="0"/>
              </a:spcAft>
            </a:pPr>
            <a:r>
              <a:rPr lang="fr-FR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0,5 %    Groupements d’employeurs</a:t>
            </a:r>
            <a:endParaRPr lang="fr-FR" sz="20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0215" indent="450215">
              <a:spcAft>
                <a:spcPts val="0"/>
              </a:spcAft>
            </a:pPr>
            <a:r>
              <a:rPr lang="fr-FR" sz="105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br>
              <a:rPr lang="fr-FR" sz="105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1409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067944" y="47667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576" y="289979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6936" y="1241376"/>
            <a:ext cx="2708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Conventions collectives</a:t>
            </a:r>
            <a:endParaRPr lang="fr-F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appliquées</a:t>
            </a:r>
            <a:endParaRPr lang="fr-F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sz="1000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 contrat d’apprentissage)</a:t>
            </a:r>
            <a:r>
              <a:rPr lang="fr-FR" dirty="0">
                <a:solidFill>
                  <a:srgbClr val="8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r-FR" sz="16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00192" y="4156218"/>
            <a:ext cx="216936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fr-FR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OPCO </a:t>
            </a:r>
          </a:p>
          <a:p>
            <a:pPr algn="r">
              <a:spcAft>
                <a:spcPts val="0"/>
              </a:spcAft>
            </a:pPr>
            <a:r>
              <a:rPr lang="fr-FR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rattachement</a:t>
            </a:r>
            <a:endParaRPr lang="fr-FR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fr-FR" sz="1000" u="sng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(par contrat d’apprentissage)</a:t>
            </a:r>
            <a:r>
              <a:rPr lang="fr-FR" sz="1000" dirty="0">
                <a:solidFill>
                  <a:srgbClr val="80000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fr-FR" sz="10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12"/>
          <p:cNvSpPr>
            <a:spLocks noChangeArrowheads="1"/>
          </p:cNvSpPr>
          <p:nvPr/>
        </p:nvSpPr>
        <p:spPr bwMode="auto">
          <a:xfrm>
            <a:off x="3779912" y="870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2" name="Rectangle 208"/>
          <p:cNvSpPr>
            <a:spLocks noChangeArrowheads="1"/>
          </p:cNvSpPr>
          <p:nvPr/>
        </p:nvSpPr>
        <p:spPr bwMode="auto">
          <a:xfrm>
            <a:off x="908350" y="635131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" name="Rectangle 262"/>
          <p:cNvSpPr>
            <a:spLocks noChangeArrowheads="1"/>
          </p:cNvSpPr>
          <p:nvPr/>
        </p:nvSpPr>
        <p:spPr bwMode="auto">
          <a:xfrm>
            <a:off x="7359266" y="146012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4" name="Rectangle 264"/>
          <p:cNvSpPr>
            <a:spLocks noChangeArrowheads="1"/>
          </p:cNvSpPr>
          <p:nvPr/>
        </p:nvSpPr>
        <p:spPr bwMode="auto">
          <a:xfrm>
            <a:off x="475506" y="311581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7" name="Rectangle 294"/>
          <p:cNvSpPr>
            <a:spLocks noChangeArrowheads="1"/>
          </p:cNvSpPr>
          <p:nvPr/>
        </p:nvSpPr>
        <p:spPr bwMode="auto">
          <a:xfrm>
            <a:off x="3779912" y="72504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468951" y="7970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584822" y="296281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E2B1A870-6003-01AF-E9D6-6514CECA9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912" y="87804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3635896" y="89334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594772" y="32984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3653705" y="90042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7" name="Rectangle 46"/>
          <p:cNvSpPr>
            <a:spLocks noChangeArrowheads="1"/>
          </p:cNvSpPr>
          <p:nvPr/>
        </p:nvSpPr>
        <p:spPr bwMode="auto">
          <a:xfrm>
            <a:off x="389262" y="316763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Rectangle 68"/>
          <p:cNvSpPr>
            <a:spLocks noChangeArrowheads="1"/>
          </p:cNvSpPr>
          <p:nvPr/>
        </p:nvSpPr>
        <p:spPr bwMode="auto">
          <a:xfrm>
            <a:off x="392193" y="329845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23" name="Obje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4978410"/>
              </p:ext>
            </p:extLst>
          </p:nvPr>
        </p:nvGraphicFramePr>
        <p:xfrm>
          <a:off x="392193" y="3755652"/>
          <a:ext cx="5600700" cy="248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ique" r:id="rId2" imgW="5600743" imgH="2486082" progId="Excel.Chart.8">
                  <p:embed/>
                </p:oleObj>
              </mc:Choice>
              <mc:Fallback>
                <p:oleObj name="Graphique" r:id="rId2" imgW="5600743" imgH="2486082" progId="Excel.Chart.8">
                  <p:embed/>
                  <p:pic>
                    <p:nvPicPr>
                      <p:cNvPr id="0" name="Object 67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93" y="3755652"/>
                        <a:ext cx="5600700" cy="2486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 15">
            <a:extLst>
              <a:ext uri="{FF2B5EF4-FFF2-40B4-BE49-F238E27FC236}">
                <a16:creationId xmlns:a16="http://schemas.microsoft.com/office/drawing/2014/main" id="{90FFB4E8-B5D3-9DDA-EB1F-6E0828E9F2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99835"/>
              </p:ext>
            </p:extLst>
          </p:nvPr>
        </p:nvGraphicFramePr>
        <p:xfrm>
          <a:off x="3476072" y="804067"/>
          <a:ext cx="4993487" cy="26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4" imgW="4387876" imgH="2292235" progId="Excel.Chart.8">
                  <p:embed/>
                </p:oleObj>
              </mc:Choice>
              <mc:Fallback>
                <p:oleObj name="Chart" r:id="rId4" imgW="4387876" imgH="2292235" progId="Excel.Chart.8">
                  <p:embed/>
                  <p:pic>
                    <p:nvPicPr>
                      <p:cNvPr id="24" name="Objet 23">
                        <a:extLst>
                          <a:ext uri="{FF2B5EF4-FFF2-40B4-BE49-F238E27FC236}">
                            <a16:creationId xmlns:a16="http://schemas.microsoft.com/office/drawing/2014/main" id="{9E0F469C-3CD2-E203-2907-ED3A498DED5D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072" y="804067"/>
                        <a:ext cx="4993487" cy="2696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405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59832" y="548680"/>
            <a:ext cx="5885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4010" algn="r">
              <a:spcAft>
                <a:spcPts val="0"/>
              </a:spcAft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LES PRINCIPALES BRANCHES PROFESSIONNELLES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3BE9EC6-5930-9FD4-8585-9D1C70F27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000964"/>
              </p:ext>
            </p:extLst>
          </p:nvPr>
        </p:nvGraphicFramePr>
        <p:xfrm>
          <a:off x="899592" y="1052736"/>
          <a:ext cx="7848872" cy="5256585"/>
        </p:xfrm>
        <a:graphic>
          <a:graphicData uri="http://schemas.openxmlformats.org/drawingml/2006/table">
            <a:tbl>
              <a:tblPr firstRow="1" firstCol="1" bandRow="1"/>
              <a:tblGrid>
                <a:gridCol w="1826175">
                  <a:extLst>
                    <a:ext uri="{9D8B030D-6E8A-4147-A177-3AD203B41FA5}">
                      <a16:colId xmlns:a16="http://schemas.microsoft.com/office/drawing/2014/main" val="522345760"/>
                    </a:ext>
                  </a:extLst>
                </a:gridCol>
                <a:gridCol w="1158619">
                  <a:extLst>
                    <a:ext uri="{9D8B030D-6E8A-4147-A177-3AD203B41FA5}">
                      <a16:colId xmlns:a16="http://schemas.microsoft.com/office/drawing/2014/main" val="3578758085"/>
                    </a:ext>
                  </a:extLst>
                </a:gridCol>
                <a:gridCol w="1389037">
                  <a:extLst>
                    <a:ext uri="{9D8B030D-6E8A-4147-A177-3AD203B41FA5}">
                      <a16:colId xmlns:a16="http://schemas.microsoft.com/office/drawing/2014/main" val="2366432627"/>
                    </a:ext>
                  </a:extLst>
                </a:gridCol>
                <a:gridCol w="1148814">
                  <a:extLst>
                    <a:ext uri="{9D8B030D-6E8A-4147-A177-3AD203B41FA5}">
                      <a16:colId xmlns:a16="http://schemas.microsoft.com/office/drawing/2014/main" val="1838032208"/>
                    </a:ext>
                  </a:extLst>
                </a:gridCol>
                <a:gridCol w="2326227">
                  <a:extLst>
                    <a:ext uri="{9D8B030D-6E8A-4147-A177-3AD203B41FA5}">
                      <a16:colId xmlns:a16="http://schemas.microsoft.com/office/drawing/2014/main" val="3117667075"/>
                    </a:ext>
                  </a:extLst>
                </a:gridCol>
              </a:tblGrid>
              <a:tr h="82011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APPRENTIS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HEURES  DE FORMATION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STRUCTURES EMPLOYEURS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FORMATIONS les plus représentées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689009"/>
                  </a:ext>
                </a:extLst>
              </a:tr>
              <a:tr h="49616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SPORT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9 674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2 791 337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5 030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APT – BP Activités de la forme  - BP Basket - CAP métiers du Football– BP Rugby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722453"/>
                  </a:ext>
                </a:extLst>
              </a:tr>
              <a:tr h="32382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ECLAT 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1 726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483 030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LTP – CPJEPS – BP APT – DE DPTR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002988"/>
                  </a:ext>
                </a:extLst>
              </a:tr>
              <a:tr h="37302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SECTEUR PUBLIC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1 144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316 351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653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marL="450215" indent="-450215" algn="l">
                        <a:buNone/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 LTP –  BP AAN  –  BP APT –  CPJEPS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638886"/>
                  </a:ext>
                </a:extLst>
              </a:tr>
              <a:tr h="46456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CENTRES EQUESTRES + Hippiques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1 127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368 203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Equestres – TP animateur d’équitation – DEJEPS Sports Equestres 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141809"/>
                  </a:ext>
                </a:extLst>
              </a:tr>
              <a:tr h="464569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Etablissements personnes inadaptées et handicapées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542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129 195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371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Educateur Spécialisé – DE Moniteur Educateur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364144"/>
                  </a:ext>
                </a:extLst>
              </a:tr>
              <a:tr h="32382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ALISFA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479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129 867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LTP – CPJEPS – DEJEPS DPTR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04638"/>
                  </a:ext>
                </a:extLst>
              </a:tr>
              <a:tr h="52788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HCR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60 416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32*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5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(*beaucoup d’entreprises non renseignées)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TP animateur musical et scénique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425500"/>
                  </a:ext>
                </a:extLst>
              </a:tr>
              <a:tr h="32382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Familles rurales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32 240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BP LTP - CPJEPS 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479487"/>
                  </a:ext>
                </a:extLst>
              </a:tr>
              <a:tr h="45045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ELAC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36 157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48*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5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(*beaucoup d’entreprises non renseignées)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TP </a:t>
                      </a: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animateur musical et scénique -  BP AAN 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74368"/>
                  </a:ext>
                </a:extLst>
              </a:tr>
              <a:tr h="36449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Hôtellerie de Plein Air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31 163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fr-FR" sz="7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TP animateur loisir tourisme  - BP AAN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986732"/>
                  </a:ext>
                </a:extLst>
              </a:tr>
              <a:tr h="323825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8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TSF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47752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12 582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  <a:tabLst>
                          <a:tab pos="281940" algn="dec"/>
                        </a:tabLs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fr-FR" sz="10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TP Animateur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loisir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700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tourisme</a:t>
                      </a:r>
                      <a:r>
                        <a:rPr lang="en-US" sz="7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– BP LTP </a:t>
                      </a:r>
                      <a:endParaRPr lang="fr-FR" sz="10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933" marR="58933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58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04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59832" y="548680"/>
            <a:ext cx="58851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4010" algn="r">
              <a:spcAft>
                <a:spcPts val="0"/>
              </a:spcAft>
            </a:pPr>
            <a:r>
              <a:rPr lang="fr-FR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LES PRINCIPAUX OPCO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72187"/>
              </p:ext>
            </p:extLst>
          </p:nvPr>
        </p:nvGraphicFramePr>
        <p:xfrm>
          <a:off x="827584" y="918012"/>
          <a:ext cx="7776866" cy="5472608"/>
        </p:xfrm>
        <a:graphic>
          <a:graphicData uri="http://schemas.openxmlformats.org/drawingml/2006/table">
            <a:tbl>
              <a:tblPr firstRow="1" firstCol="1" bandRow="1"/>
              <a:tblGrid>
                <a:gridCol w="1809420">
                  <a:extLst>
                    <a:ext uri="{9D8B030D-6E8A-4147-A177-3AD203B41FA5}">
                      <a16:colId xmlns:a16="http://schemas.microsoft.com/office/drawing/2014/main" val="3521317724"/>
                    </a:ext>
                  </a:extLst>
                </a:gridCol>
                <a:gridCol w="1147992">
                  <a:extLst>
                    <a:ext uri="{9D8B030D-6E8A-4147-A177-3AD203B41FA5}">
                      <a16:colId xmlns:a16="http://schemas.microsoft.com/office/drawing/2014/main" val="775224748"/>
                    </a:ext>
                  </a:extLst>
                </a:gridCol>
                <a:gridCol w="1492063">
                  <a:extLst>
                    <a:ext uri="{9D8B030D-6E8A-4147-A177-3AD203B41FA5}">
                      <a16:colId xmlns:a16="http://schemas.microsoft.com/office/drawing/2014/main" val="1485491664"/>
                    </a:ext>
                  </a:extLst>
                </a:gridCol>
                <a:gridCol w="1138275">
                  <a:extLst>
                    <a:ext uri="{9D8B030D-6E8A-4147-A177-3AD203B41FA5}">
                      <a16:colId xmlns:a16="http://schemas.microsoft.com/office/drawing/2014/main" val="4246753463"/>
                    </a:ext>
                  </a:extLst>
                </a:gridCol>
                <a:gridCol w="2189116">
                  <a:extLst>
                    <a:ext uri="{9D8B030D-6E8A-4147-A177-3AD203B41FA5}">
                      <a16:colId xmlns:a16="http://schemas.microsoft.com/office/drawing/2014/main" val="1860623646"/>
                    </a:ext>
                  </a:extLst>
                </a:gridCol>
              </a:tblGrid>
              <a:tr h="4857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APPRENTIS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HEURES  DE FORMATION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STRUCTURES EMPLOYEURS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Conventions Collectives Concernées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804901"/>
                  </a:ext>
                </a:extLst>
              </a:tr>
              <a:tr h="1534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AFDAS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10 095 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77520" algn="dec"/>
                        </a:tabLst>
                      </a:pPr>
                      <a:r>
                        <a:rPr lang="en-US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2 916 477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5 212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SPORT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Hôtellerie de Plein Air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ELAC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Organisme de tourisme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Spectacle vivant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Entreprises techniques évènementiel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Camping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Entreprises artistiques et culturelles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Entreprises de la publicité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Edition phonographique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Radiodiffusion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Personnel des imprimeries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014531"/>
                  </a:ext>
                </a:extLst>
              </a:tr>
              <a:tr h="12786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COHESION SOCIALE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UNIFORMATION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2 448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77520" algn="dec"/>
                        </a:tabLst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682 172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1 303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ECLAT 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ALISFA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Familles Rurales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TSF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Aide à domicile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Ateliers et chantiers d’insertion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Missions locales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Personnels Organisme Sécurité Sociale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Maisons familiales rurales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Organismes gestionnaires FJT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7474141"/>
                  </a:ext>
                </a:extLst>
              </a:tr>
              <a:tr h="7672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OCAPIAT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1 212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77520" algn="dec"/>
                        </a:tabLst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391 711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en-US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630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CENTRES EQUESTRES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Personnels des activités hippiques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Exploitations agricoles - Production agricole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 d’entrainement de chevaux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Exploitations polyculture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Personnel parc et jardin zoologique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715416"/>
                  </a:ext>
                </a:extLst>
              </a:tr>
              <a:tr h="63934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OPCO SANTE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77520" algn="dec"/>
                        </a:tabLst>
                      </a:pPr>
                      <a:r>
                        <a:rPr lang="fr-FR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167 643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fr-FR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485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Etablissements pour personnes inadaptées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Etablissements d’hospitalisation privé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Croix rouge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Etablissements médicaux sociaux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Thermalisme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AB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780113"/>
                  </a:ext>
                </a:extLst>
              </a:tr>
              <a:tr h="7672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AKTO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565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77520" algn="dec"/>
                        </a:tabLst>
                      </a:pPr>
                      <a:r>
                        <a:rPr lang="fr-FR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152 597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fr-FR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81940" algn="dec"/>
                        </a:tabLst>
                      </a:pPr>
                      <a:r>
                        <a:rPr lang="fr-FR" sz="6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FR" sz="120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HCR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Organisme de formation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Etablissements d’enseignement privé 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Travail temporaire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Commerce de gros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6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Entreprises de propreté</a:t>
                      </a:r>
                      <a:endParaRPr lang="fr-FR" sz="1200" dirty="0"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D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44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49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Personnalisé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C5B59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895C2564B66744AC5D523602C820CC" ma:contentTypeVersion="18" ma:contentTypeDescription="Crée un document." ma:contentTypeScope="" ma:versionID="6d9d92a0e3543e9b8b7b26bded17fbc3">
  <xsd:schema xmlns:xsd="http://www.w3.org/2001/XMLSchema" xmlns:xs="http://www.w3.org/2001/XMLSchema" xmlns:p="http://schemas.microsoft.com/office/2006/metadata/properties" xmlns:ns2="69a30ae1-7cf2-4b56-8057-2b1e6587039b" xmlns:ns3="75663fa8-a46f-4d08-87ab-d997ba760775" targetNamespace="http://schemas.microsoft.com/office/2006/metadata/properties" ma:root="true" ma:fieldsID="5c7dce28b82399aa191e2545dc5bbb61" ns2:_="" ns3:_="">
    <xsd:import namespace="69a30ae1-7cf2-4b56-8057-2b1e6587039b"/>
    <xsd:import namespace="75663fa8-a46f-4d08-87ab-d997ba760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30ae1-7cf2-4b56-8057-2b1e658703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ef774720-5db1-4164-99dc-0728227697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63fa8-a46f-4d08-87ab-d997ba76077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eef1a21-508c-4d0d-895d-6c8d599835bf}" ma:internalName="TaxCatchAll" ma:showField="CatchAllData" ma:web="75663fa8-a46f-4d08-87ab-d997ba760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9a30ae1-7cf2-4b56-8057-2b1e6587039b">
      <Terms xmlns="http://schemas.microsoft.com/office/infopath/2007/PartnerControls"/>
    </lcf76f155ced4ddcb4097134ff3c332f>
    <TaxCatchAll xmlns="75663fa8-a46f-4d08-87ab-d997ba760775" xsi:nil="true"/>
  </documentManagement>
</p:properties>
</file>

<file path=customXml/itemProps1.xml><?xml version="1.0" encoding="utf-8"?>
<ds:datastoreItem xmlns:ds="http://schemas.openxmlformats.org/officeDocument/2006/customXml" ds:itemID="{D6116447-A030-4462-AFB8-910357F5F30E}"/>
</file>

<file path=customXml/itemProps2.xml><?xml version="1.0" encoding="utf-8"?>
<ds:datastoreItem xmlns:ds="http://schemas.openxmlformats.org/officeDocument/2006/customXml" ds:itemID="{6C897FF4-3257-4E20-A889-95207DF8DDC6}"/>
</file>

<file path=customXml/itemProps3.xml><?xml version="1.0" encoding="utf-8"?>
<ds:datastoreItem xmlns:ds="http://schemas.openxmlformats.org/officeDocument/2006/customXml" ds:itemID="{4EA41022-B73D-45AE-B841-5F8C01EA4F52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1730</TotalTime>
  <Words>882</Words>
  <Application>Microsoft Office PowerPoint</Application>
  <PresentationFormat>Affichage à l'écran (4:3)</PresentationFormat>
  <Paragraphs>290</Paragraphs>
  <Slides>16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Berlin Sans FB Demi</vt:lpstr>
      <vt:lpstr>Book Antiqua</vt:lpstr>
      <vt:lpstr>Calibri</vt:lpstr>
      <vt:lpstr>Lucida Sans Unicode</vt:lpstr>
      <vt:lpstr>Times New Roman</vt:lpstr>
      <vt:lpstr>Verdana</vt:lpstr>
      <vt:lpstr>Wingdings 2</vt:lpstr>
      <vt:lpstr>Wingdings 3</vt:lpstr>
      <vt:lpstr>Rotonde</vt:lpstr>
      <vt:lpstr>Graphique</vt:lpstr>
      <vt:lpstr>Chart</vt:lpstr>
      <vt:lpstr>FEDERATION NATIONALE DES CFA</vt:lpstr>
      <vt:lpstr>Présentation PowerPoint</vt:lpstr>
      <vt:lpstr>Présentation PowerPoint</vt:lpstr>
      <vt:lpstr>Répartition Hommes/Femmes des apprentis 2024</vt:lpstr>
      <vt:lpstr>Situation des apprentis 2024 avant l’apprentissage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INSERTION PROFESSIONNELLE</vt:lpstr>
      <vt:lpstr>RESSOURCES 2024 DES CFA </vt:lpstr>
      <vt:lpstr>Présentation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APPRENTIS</dc:title>
  <dc:creator>valerie</dc:creator>
  <cp:lastModifiedBy>Valerie LEBLANC</cp:lastModifiedBy>
  <cp:revision>584</cp:revision>
  <cp:lastPrinted>2021-08-23T13:59:16Z</cp:lastPrinted>
  <dcterms:created xsi:type="dcterms:W3CDTF">2012-03-20T07:44:52Z</dcterms:created>
  <dcterms:modified xsi:type="dcterms:W3CDTF">2025-06-15T15:09:37Z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0x01010092895C2564B66744AC5D523602C820CC</vt:lpwstr>
  </property>
</Properties>
</file>